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notesSlides/notesSlide11.xml" ContentType="application/vnd.openxmlformats-officedocument.presentationml.notesSlide+xml"/>
  <Override PartName="/ppt/ink/ink3.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ink/ink4.xml" ContentType="application/inkml+xml"/>
  <Override PartName="/ppt/ink/ink5.xml" ContentType="application/inkml+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ink/ink6.xml" ContentType="application/inkml+xml"/>
  <Override PartName="/ppt/ink/ink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2"/>
  </p:notesMasterIdLst>
  <p:sldIdLst>
    <p:sldId id="256" r:id="rId2"/>
    <p:sldId id="257" r:id="rId3"/>
    <p:sldId id="258" r:id="rId4"/>
    <p:sldId id="259" r:id="rId5"/>
    <p:sldId id="261" r:id="rId6"/>
    <p:sldId id="262" r:id="rId7"/>
    <p:sldId id="264" r:id="rId8"/>
    <p:sldId id="260" r:id="rId9"/>
    <p:sldId id="263" r:id="rId10"/>
    <p:sldId id="265" r:id="rId11"/>
    <p:sldId id="266" r:id="rId12"/>
    <p:sldId id="267" r:id="rId13"/>
    <p:sldId id="268" r:id="rId14"/>
    <p:sldId id="344" r:id="rId15"/>
    <p:sldId id="269" r:id="rId16"/>
    <p:sldId id="270"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7" r:id="rId33"/>
    <p:sldId id="308" r:id="rId34"/>
    <p:sldId id="309" r:id="rId35"/>
    <p:sldId id="310" r:id="rId36"/>
    <p:sldId id="311" r:id="rId37"/>
    <p:sldId id="364" r:id="rId38"/>
    <p:sldId id="365" r:id="rId39"/>
    <p:sldId id="366" r:id="rId40"/>
    <p:sldId id="367" r:id="rId41"/>
    <p:sldId id="368" r:id="rId42"/>
    <p:sldId id="369" r:id="rId43"/>
    <p:sldId id="370" r:id="rId44"/>
    <p:sldId id="371" r:id="rId45"/>
    <p:sldId id="372" r:id="rId46"/>
    <p:sldId id="373" r:id="rId47"/>
    <p:sldId id="374" r:id="rId48"/>
    <p:sldId id="375" r:id="rId49"/>
    <p:sldId id="376" r:id="rId50"/>
    <p:sldId id="377" r:id="rId51"/>
    <p:sldId id="378" r:id="rId52"/>
    <p:sldId id="379" r:id="rId53"/>
    <p:sldId id="380" r:id="rId54"/>
    <p:sldId id="381" r:id="rId55"/>
    <p:sldId id="382" r:id="rId56"/>
    <p:sldId id="383" r:id="rId57"/>
    <p:sldId id="384" r:id="rId58"/>
    <p:sldId id="385" r:id="rId59"/>
    <p:sldId id="386" r:id="rId60"/>
    <p:sldId id="387"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5" r:id="rId91"/>
    <p:sldId id="346" r:id="rId92"/>
    <p:sldId id="351" r:id="rId93"/>
    <p:sldId id="352" r:id="rId94"/>
    <p:sldId id="348" r:id="rId95"/>
    <p:sldId id="354" r:id="rId96"/>
    <p:sldId id="349" r:id="rId97"/>
    <p:sldId id="350" r:id="rId98"/>
    <p:sldId id="355" r:id="rId99"/>
    <p:sldId id="353" r:id="rId100"/>
    <p:sldId id="356" r:id="rId101"/>
    <p:sldId id="357" r:id="rId102"/>
    <p:sldId id="358" r:id="rId103"/>
    <p:sldId id="342" r:id="rId104"/>
    <p:sldId id="347" r:id="rId105"/>
    <p:sldId id="343" r:id="rId106"/>
    <p:sldId id="360" r:id="rId107"/>
    <p:sldId id="359" r:id="rId108"/>
    <p:sldId id="361" r:id="rId109"/>
    <p:sldId id="363" r:id="rId110"/>
    <p:sldId id="362" r:id="rId1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24" autoAdjust="0"/>
    <p:restoredTop sz="84620" autoAdjust="0"/>
  </p:normalViewPr>
  <p:slideViewPr>
    <p:cSldViewPr snapToGrid="0" showGuides="1">
      <p:cViewPr varScale="1">
        <p:scale>
          <a:sx n="87" d="100"/>
          <a:sy n="87" d="100"/>
        </p:scale>
        <p:origin x="555" y="4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0:30:23.284"/>
    </inkml:context>
    <inkml:brush xml:id="br0">
      <inkml:brushProperty name="width" value="0.05292" units="cm"/>
      <inkml:brushProperty name="height" value="0.05292" units="cm"/>
      <inkml:brushProperty name="color" value="#FF0000"/>
    </inkml:brush>
  </inkml:definitions>
  <inkml:trace contextRef="#ctx0" brushRef="#br0">17272 3122 296 0,'-17'-5'112'0,"-12"10"-60"0,-16 20-61 0,28-15 18 16,-5 10-9-16,-1 10 0 16,0 10 0-16,12 21 2 15,5 19-1-15,18 36 8 0,22 20 6 16,22 15-5-16,18 10-1 16,11-31 1-16,-6-19 1 15,0-36 12-15,-5-34 5 0,11-51-17 16,-6-51-7-16,0-49-11 15,0-41-3-15,-16-20-4 16,-12 10-1-16,-12 20 8 16,-11 20 6-16,-5 41-4 15,-12 19 2-15,-11 26-1 16,-17 20 2-16,-11 5-1 16,-12 10 1-16,-5 10 0 15,6 5 0-15,5 5 0 16,5-5-2-16,41-10-8 15,16-10-7 1,23-15-2-16,17-10 7 16,5-10 4-16,-10 5 6 15,-12 9 4-15,-12 21 10 16,-11 5 3-16,-5 20 0 0,-6 6 0 16,0 9-3-16,0 10 1 15,0 0-2-15,6 16 0 16,11-26-3-16,-6-5 1 15,0-30 2-15,-5-30 2 16,-12-45-5-16,-11-26-2 16,-17-15-4-16,-11 6-1 15,-12 14 3-15,-22 5 1 16,5 41-4-16,-5 20-1 16,0 20 1-16,0 25 0 15,-6 15-32-15,0-5-13 0,6 5-98 16</inkml:trace>
  <inkml:trace contextRef="#ctx0" brushRef="#br0" timeOffset="420.155">18783 1904 148 0,'23'-25'55'0,"-18"25"-30"0,1-10-29 15,-17 10 96 1,-1-5-17-16,1-5-20 16,0-5-15-16,-6 10-25 15,-6 5-10-15,6 30-1 0,6 20-3 16,5 31 2-16,12 24 0 0,11 21 1 16,17 0-2-16,5-5-2 15,6-16 3-15,18-14 2 16,-1-21 13-16,6-14 6 15,5-21-6-15,7-20 0 16,5-15-11-16,-1-5-4 16,-10 5-5-16,-12 15-1 15,-16 15-3-15,-24 25 1 16,-22 26 1-16,-22 15-1 16,-18-11-1-16,-5 6-1 15,-1-6-16-15,1-14-5 16,11-16-19-16,6-35-6 0,11-20 13 15,6-20 7-15,5-41 1 16,12-34 1-16,5-16-58 16</inkml:trace>
  <inkml:trace contextRef="#ctx0" brushRef="#br0" timeOffset="1681.1836">19315 1693 248 0,'-6'-15'93'0,"1"25"-50"0,5 5-48 0,5 5 17 16,1 15 0-16,11 16 2 15,11 24-7-15,6 36-2 16,11 35-3-16,12 40-2 0,5 30 3 16,0 15 2-16,12-24 2 15,-6-31 3-15,-6-40 4 16,-5-51 5-16,-6-50 3 16,-6-60 4-16,0-60 3 15,-5-51-9-15,-12-55-4 16,-22-31-9-16,-23-9-3 15,-23 20-4-15,-22 35-3 0,-12 40-1 16,-5 40 0-16,-6 41-2 16,-5 30-1-16,11 35 4 15,5 25 1-15,12 30 4 16,16 26 1-16,18 0 7 16,17 14 6-16,22-19-4 15,17-11-2-15,23-20-1 16,17-39-1-16,17-32-9 15,6-29-1-15,-1-10-13 16,-10 15-3-16,-7 9-86 16,6 52-35-16,6 24-3 15</inkml:trace>
  <inkml:trace contextRef="#ctx0" brushRef="#br0" timeOffset="2093.8549">20933 2156 344 0,'0'45'129'0,"-5"20"-70"0,5 1-51 15,0-36 27-15,0 0-20 16,0-5-6-16,5-5-3 15,12-20-2-15,6-10-2 16,17-15-2-16,16-20 3 0,29-15-7 16,6 4-1-16,-6 6-16 15,-12 20-4-15,-16 25-20 16,-12 40-9-16,-11 30-86 16</inkml:trace>
  <inkml:trace contextRef="#ctx0" brushRef="#br0" timeOffset="2228.677">21335 2940 436 0,'12'-25'165'0,"-1"10"-90"0,40-30-76 0,-28 25 29 15,22-25-42-15,23-16-14 16,28-14-89-16,17-21-38 16,0 26 7-16,-16 35 6 15</inkml:trace>
  <inkml:trace contextRef="#ctx0" brushRef="#br0" timeOffset="5539.1836">24686 7382 340 0,'0'-131'129'0,"-6"96"-70"16,0 0-71-16,1 30 18 0,5 5-10 15,-6 15 3-15,0 30 0 16,6 36 1-16,0 49 0 16,0 57 0-16,-5 44 0 0,-1 51-3 15,0 55 0-15,6 20 4 16,12-5 1-16,10-25 8 16,24-35 4-16,-7-26-1 15,1-50 2-15,-6-44-6 16,-6-52-3-16,-11-39-23 15,-5-36-9-15,-7-25-84 16,6-35-35-16,6-10 28 16</inkml:trace>
  <inkml:trace contextRef="#ctx0" brushRef="#br0" timeOffset="5855.0217">24759 7493 364 0,'-11'-46'137'0,"-17"36"-74"0,-18-10-76 0,24 20 20 16,-12-15-19-16,-6 5-3 0,6 5-1 15,0 5 0-15,6 15 9 16,11 0 6-16,6 15 3 0,-6 16 11 15,-6 24 3-15,-5 16-3 16,-17 14-3-16,-12 6 3 16,-11 10 2-16,0 9-8 15,12 1-4-15,10-5-16 16,18 5-6-16,17-21-28 16,28-19-12-16,17-11-79 15</inkml:trace>
  <inkml:trace contextRef="#ctx0" brushRef="#br0" timeOffset="6083.1277">24618 7276 368 0,'0'-75'140'0,"-6"75"-76"0,6 0-72 0,0 0 23 16,6 0-12-16,11 15-2 15,0 15 0-15,5 5 1 16,18 26-1-16,-6 14-3 0,0 16 1 16,-6 19-23-16,-5-14-12 15,5 10-89 1,6-6-69-16,6-19 74 16</inkml:trace>
  <inkml:trace contextRef="#ctx0" brushRef="#br0" timeOffset="6605.5477">27538 7276 240 0,'113'-161'90'0,"-90"126"-48"0,0 15-36 0,-18 10 29 16,-10 25-13 0,-12 15 0-16,-12 11 1 15,-10 9-13-15,-12 10-1 0,-11 11 1 16,-18 14-6-16,-10 31-2 16,-6 30 3-16,-23 10 4 15,-17 30 6-15,-28 45 3 16,-17 31-1-16,-29 45 2 15,-16 20-10-15,11-1-3 0,17-34-6 16,17-40-1-16,22-41 1 16,29-35 0-16,28-35 2 15,29-35 1-15,22-16-1 16,17-30 1-16,22-34-37 16,18-16-17-16,5-25-111 15</inkml:trace>
  <inkml:trace contextRef="#ctx0" brushRef="#br0" timeOffset="6996.6359">27414 7895 276 0,'102'-116'104'0,"-74"61"-56"0,0-20-54 0,-22 44 19 15,-12-14-8-15,-11 0 2 16,-11-15-4-16,-6-1 0 16,-11 1-1-16,-6 5-2 0,-6 9 1 15,-5 1 3-15,5 15 2 16,1 5 0-16,-1 10-1 15,-5 4 5-15,-6 6 6 0,-17 10-6 16,-11 16-1-16,-17 9-1 16,-6 30 0-16,-11 16-4 15,5 34-3-15,12 11 0 16,11-10-1-16,11-11-9 16,18-29-4-16,16-21-20 15,23-25-6-15,23-35-95 16</inkml:trace>
  <inkml:trace contextRef="#ctx0" brushRef="#br0" timeOffset="7191.2161">27549 6960 304 0,'57'40'112'0,"-51"-25"-60"0,5 30-52 0,-11-25 23 15,-6 41-11-15,-22 14 1 16,-12 31-10-16,-10 50-2 16,-1 15-1-16,0 20-53 0,5 5-24 15,12-35-52 1</inkml:trace>
  <inkml:trace contextRef="#ctx0" brushRef="#br0" timeOffset="7852.6272">22609 6748 324 0,'-23'-45'123'0,"-11"35"-66"0,-22-5-64 0,22 10 21 16,-12 0-11-16,-5 0-2 16,-17 15-7-16,-5 10-1 15,5 20 3-15,11 26-2 0,23 14 1 16,12 6 1-16,10 9 2 15,18-24 3-15,5-11 2 16,18-5 5-16,5-25 3 16,0-9 0-16,5-32 1 0,12-24-4 15,6-30 0-15,5-21-5 16,-11 1-2-16,-11 9-3 16,5 11-1-16,-17 20 2 15,-5 5 0-15,-6 19-2 16,0 16 0-16,5 25 2 15,7 11 0-15,10 24 3 16,12 15 1-16,17 6-1 16,6-6 1-16,5-4 2 15,12-11 4-15,5-10-11 16,0-15-5-16,-11-9-79 16,-6-6-35-16,-5-25-4 15</inkml:trace>
  <inkml:trace contextRef="#ctx0" brushRef="#br0" timeOffset="8558.2972">28500 6059 264 0,'40'15'101'0,"-29"36"-54"0,6-6-46 0,-17-20 19 16,0 5-5-16,6 10 1 16,0 26 0-16,16 14 3 15,1 21-11-15,11 30-4 0,5 15-3 16,7-1-1-16,-1-9 0 16,-5-5 0-16,-6-40 0 15,-6-26 2-15,-6-30 1 16,-5-25 5-16,0-25 3 15,0-20 0-15,12-25 1 16,5-1-6-16,11-14-2 16,12 9-4-16,5 21-1 0,11 5 1 15,1 35 0-15,-1 10 4 16,-5 35 2-16,-17 15 0 16,-22 21 1-16,-24 19-6 15,-22 16-1-15,-22 5 0 16,-7-11 0-16,-5-19-5 15,-5-21-1-15,-12-19-17 16,-6-36-5-16,1-25-79 16,5-41-34-16,6-19 26 15</inkml:trace>
  <inkml:trace contextRef="#ctx0" brushRef="#br0" timeOffset="9597.4786">25970 9631 172 0,'-11'-26'66'0,"6"21"-36"0,-7-5-88 0,7 5-12 0,-1 5 11 16,6 0 10-16</inkml:trace>
  <inkml:trace contextRef="#ctx0" brushRef="#br0" timeOffset="9848.8883">25857 9480 252 0,'-17'-36'93'16,"6"21"-50"-16,-17-5-26 0,11 15 25 0,0-5-16 16,-6 5-2-16,-11 10-10 15,-5 0-1-15,-7 5-8 16,-5 5-3-16,0 0 1 0,-5 0-2 16,-18 6 2-16,-5-6 0 15,-6 0 3-15,6 0-1 16,-6 0 0-16,17 5-3 15,11 10-2-15,12 0 3 16,11 6 0-16,6 4-1 0,11 5-2 16,6-15-8-1,-1 1-5-15,7-11-13 16,10-5-4-16,7-15-26 0,5-5-11 16,11-5-51-1</inkml:trace>
  <inkml:trace contextRef="#ctx0" brushRef="#br0" timeOffset="10315.9332">25337 8514 352 0,'5'-15'132'0,"-10"15"-72"0,-7 0-63 16,7 5 24-16,-12 5-15 15,-6-5-1-15,0 15-3 16,1 15-2-16,5 15 1 16,11 11-1-16,12 14 2 0,11 1-1 15,5 4-1-15,7-9-2 16,5-1 1-16,5-35 3 16,18-20 3-16,-6-20 7 15,5-35 4-15,1-35 1 16,-6-26 1-16,-17-25-9 15,-17 1-5-15,-17 14-6 16,-11 0-1-16,-23 16 2 16,-6 14 2-16,12 21 0 0,-23 15-1 15,-6 19-2-15,1 16-1 16,-1 20-1-16,12 11 3 16,16 19 0-16,12 15 3 15,17 5-1-15,12 1 2 16,10-11-2-16,12-5 2 15,6-30-2-15,22-25-1 16,6-20-8-16,0-15-5 16,-6 0-40-16,-5 9-17 15,-1 21-90 1</inkml:trace>
  <inkml:trace contextRef="#ctx0" brushRef="#br0" timeOffset="11877.2696">24318 747 236 0,'-11'-35'88'0,"-18"5"-48"0,-16-10-45 15,22 25 17-15,-11-16 6 16,-5 1 6-16,-1 0-1 16,-5 10 0-16,-6 5-12 15,0 10-2-15,-17 10 1 0,0 20-6 16,0 15-2-16,6 21-6 15,11 4 0-15,17 5-7 16,11-4-3-16,12-16 5 16,17-5 5-16,11-24 12 15,17-16 4-15,11-26 3 0,12-19 4 16,-1-20-2 0,1-6 1-16,-1 6-7 0,1 20-4 15,0 20-4-15,-1 20-3 16,6 10 3-16,-5 20 0 15,-6 10-1-15,0 11-2 16,0 4 1-16,0-10 1 16,-12-5-1-16,1-4-1 15,5-16 1-15,-11-10 1 16,0-20-3-16,0 0 0 16,-6-5-10-16,6 4-5 15,6 17-80-15,-6 14-34 16,6 0 6-1</inkml:trace>
  <inkml:trace contextRef="#ctx0" brushRef="#br0" timeOffset="12227.6978">25212 612 284 0,'-11'-76'107'0,"-6"51"-58"0,-11 10-37 0,16 15 24 16,1 0-15-16,0 5-4 15,-1 15-13-15,1 10-2 16,0 15-2-16,5 1-18 0,6 4-5 16,6-10 2-16,-1 1 2 15,7-11 12-15,-1 0 6 16,0-20-10-16,6-10-5 16,6 0-101-1</inkml:trace>
  <inkml:trace contextRef="#ctx0" brushRef="#br0" timeOffset="12790.6144">25738 355 200 0,'29'60'74'0,"-18"-34"-40"0,6-11-44 16,-11-5 11-16,-1-5-5 16,1-5-1-16,-6-5 6 15,6 0 3-15,-1-5-1 16,1 5 11-16,0 0 6 0,5 5 3 0,0-11 1 16,6 11-7-16,0 11-2 15,0-6-5-15,0 15-1 16,0 10-5-16,6-5-3 15,-6 10 2-15,0 21 2 16,-6 9-4-16,0 10-3 16,1 1 3-16,-1-6 1 15,-5-9 0-15,-1-16-2 16,1-35 5 0,0-25-1-16,-1-25 3 15,7-21-2-15,10-4 0 16,7-1-3-16,5 6 1 15,11 5 4-15,6 15 6 16,0-1-5-16,0 21 0 0,0 20 0 16,-12 20 0-16,-10 21-4 15,-18 19-1-15,-11 15-1 16,-11-4 1-16,-6 9-4 16,-12-14 0-16,-5-16 1 15,6-5 0-15,-6-30-3 16,0-15 2-16,0-15-15 15,0 0-4-15,6-15-43 16,5-10-17-16,12 5-40 16</inkml:trace>
  <inkml:trace contextRef="#ctx0" brushRef="#br0" timeOffset="13090.7778">26791 556 328 0,'85'-5'123'0,"-79"10"-66"0,5 20-66 0,-11-20 20 16,6 5-10-16,-1-5 2 15,1 6-2-15,5-11 2 16,6-11-2-16,6 6-1 0,5-10 1 16,12 0-1-16,5 0 0 15,0 0 8-15,-11 20 5 16,-11 20-4-16,-23 21-3 0,-17-1-3 15,-11 15-3-15,-12 6-2 16,-11-6 1 0,-11-10-17-16,0-4-8 0,-6-11-2 15,0-5-1-15,0-5-102 16,11-5-48 0,12-10 92-16</inkml:trace>
  <inkml:trace contextRef="#ctx0" brushRef="#br0" timeOffset="13601.1345">23067 863 332 0,'23'50'126'0,"-35"1"-68"0,-10 14-68 16,11-35 22-16,-23 10-13 15,-6 6 0-15,-11 9-1 16,6 10-2-16,5-4 3 16,6-1-2-16,12 1 1 0,10-1 4 15,12-15 3-15,6-15 4 16,5-15 5-16,12-25-4 15,16-15 2-15,7-5-9 16,10-10-4-16,7 0-9 16,16 19-2-16,17 21 5 15,6 5 3-15,5 26 1 16,-5 9 1-16,-11-5-71 16,-23-5-30-16</inkml:trace>
  <inkml:trace contextRef="#ctx0" brushRef="#br0" timeOffset="14442.2173">29083 1562 296 0,'74'-35'110'0,"-74"0"-60"0,0 10-58 15,-6 20 18-15,0-5-14 16,-5 5 1-16,-11-11-15 15,-1 6-5-15,6 10 12 16,0 0 3-16,6 0 3 0,11 0 23 16,0 10 10-16,5-5 2 15,1 6 2-15,-6-11-16 16,-6 0-4-16,6 0-8 16,-5 0-1-16,5 0-3 15,-6 0-1-15,6 0 1 0,-6 0 2 16,-5 0 5-16,-12 5 4 15,-5 5 2-15,-17 5 3 16,-6 5-9-16,-6 10-2 16,1-10-3-16,-7 0 1 15,1 5-2-15,0 1 2 16,-17-6-2-16,-6 5-1 16,-6-10 5-16,-11-5 1 15,6 0 0-15,-6 0-1 16,0 0-3-16,-11 10 1 15,-6 10 0-15,0 6 1 16,6-1 2-16,-6-5 1 16,-5 0 1-16,-18-5 0 15,-5 6-4-15,0-21-3 0,0 5 0 16,-6 0-1-16,6 15 2 16,6-5 1-16,-1 5 5 15,6 6 5-15,0-1-3 16,-5 5 0-16,-6 5-6 15,-6-15-1-15,11 1-1 16,1-16 1-16,-1 5-2 16,1 0-1-16,5 0 1 15,0 5-1-15,12-5 2 16,-1 0 1-16,1 1 1 16,-1 4 0-16,1-10-5 15,-1 0-1-15,12-5 1 16,11 5 2-16,12 0-2 15,10 5 0-15,13 5-17 0,10 1-8 16,12-6-22-16,5 5-7 16,6-10-66-16,6 15-29 15,22-10 24 1</inkml:trace>
  <inkml:trace contextRef="#ctx0" brushRef="#br0" timeOffset="18736.3381">24261 3358 332 0,'23'5'126'0,"-17"-5"-68"0,-1 10-65 15,-5-10 21-15,0 10-9 16,0 0 0-16,0 0-3 16,0 10 1-16,-5 6-2 0,5 4-1 0,0 10 1 15,5 10-1 1,7 16 2-16,-1 9 5 0,0 16 4 15,1-1-2-15,-1 1 2 16,-5-16-2-16,-1-9 0 16,-5-16-8-16,0-10 0 15,0-10-1-15,0-5 0 16,0-9-18-16,0-6-8 16,11-5-33-16,12 5-12 15,17-5-64 1</inkml:trace>
  <inkml:trace contextRef="#ctx0" brushRef="#br0" timeOffset="19516.4098">25348 3564 316 0,'17'0'121'0,"-23"-5"-66"0,-5-5-62 0,0 10 21 0,-12-15-9 16,-11 0 0-16,-6-15-3 16,-5 5-2-16,0 4 1 15,5 6-4-15,1 10 2 16,5 10 1-16,11 21 0 0,6 9 2 16,6 10 3-16,5 0 0 15,0 21 2-15,6 9-4 16,0-9-2-16,0 4 0 15,6-5-1-15,5-14 0 16,12-11 2-16,5-15 1 16,6-15 1-16,6-20 0 15,0-15 2-15,5-5 1 16,-6-16 1-16,-5 1-2 16,0-5-1-16,-5 5-1 15,-12 4 0-15,0 6-2 16,0 10-2-16,0 10 1 0,-6 5 1 15,6 10-1-15,-6 10 2 16,0 15-4-16,1 5 0 16,5 0 1-16,11 11 2 15,0 4-1-15,1 0-1 16,-1 0 1-16,6-4-1 16,-6-11-3-16,-5-5 0 15,-6-10-18-15,-6-5-7 16,-11-10-27-16,-6-10-12 15,-10-10-67 1</inkml:trace>
  <inkml:trace contextRef="#ctx0" brushRef="#br0" timeOffset="19893.3008">25829 3132 324 0,'45'45'123'0,"-22"-10"-66"0,0 5-66 16,-18-20 18-16,7-4-7 16,-1-11 1-16,-5 5 3 15,-1 5 1 1,12 0 3-16,0 15 4 0,6 10-2 0,-1 11 1 15,7 14-3-15,-1 15-1 16,0 26-1-16,1 10 2 16,-1 15-5-16,6-11-1 15,0 11-2-15,0-5-2 16,-6-5 1-16,0-16-1 16,1-14 0-16,-7-11 2 15,1-14-6-15,0-11-1 16,5-10-29-16,-5-10-13 15,-1-20-112 1</inkml:trace>
  <inkml:trace contextRef="#ctx0" brushRef="#br0" timeOffset="20282.4611">26972 3187 356 0,'-5'-10'132'0,"-12"20"-72"0,0 5-70 15,5-5 22-15,1 0-13 16,5 5-2-16,1 0 2 15,5 5 0-15,0 11 1 0,5-1 2 0,7 5 1 16,-1 15 3-16,6 21 3 16,0 14 0-16,0 21 0 15,6 5-5-15,-1 19-1 16,-5-14-1-16,6 0-2 16,-6-6 1-16,0-4-1 15,5-31-3-15,1-9 2 16,0-16-15-16,5-10-6 15,6-14-27-15,0-11-9 16,0-15-79 0</inkml:trace>
  <inkml:trace contextRef="#ctx0" brushRef="#br0" timeOffset="20777.9242">27538 3117 356 0,'40'85'134'0,"-23"-30"-72"0,-6 21-66 16,-5-46 26-16,-1 10-16 15,1 11-3-15,5 14-2 16,1 5 1-16,5 31-1 15,0-10-3-15,0 19 1 0,-6-19 3 0,0-16 3 16,-5-9 0 0,0-21 2-16,-1-20-2 0,1-15 2 15,5-20-4-15,1-10 0 16,5-15-6 0,11-11-2-16,17-9 2 0,12 0 1 15,5 14-1-15,17 6 2 16,-5 10 7-16,-1 35 6 15,-5 20-2-15,-17 11 2 16,-17 24-14-16,-23 5-3 16,-11 6 2-16,-33-1 1 15,-18-9 2-15,-6-11 2 0,-5-15-1 16,-1-15 2-16,7-9-2 16,11-22-1-16,5-14-6 15,6-20-1-15,6-20-19 16,11-26-8-16,11-14-37 15,23-6-17-15,6 10-47 16</inkml:trace>
  <inkml:trace contextRef="#ctx0" brushRef="#br0" timeOffset="21081.2248">28546 3358 292 0,'22'70'110'0,"-16"-19"-60"0,5 9-54 0,-11-30 21 16,6 5-13-16,0 1-2 15,-1 14 7-15,1-5 6 16,11-5-7-16,0 16 11 0,0 9 7 15,5 26 1-15,1 4 2 16,-6-19-10-16,11 90-1 16,12 20-46-16,0 15-21 15,-1-15-118-15</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0:31:47.222"/>
    </inkml:context>
    <inkml:brush xml:id="br0">
      <inkml:brushProperty name="width" value="0.05292" units="cm"/>
      <inkml:brushProperty name="height" value="0.05292" units="cm"/>
      <inkml:brushProperty name="color" value="#FF0000"/>
    </inkml:brush>
  </inkml:definitions>
  <inkml:trace contextRef="#ctx0" brushRef="#br0">15687 15963 324 0,'-34'-40'121'0,"17"30"-66"0,-5 5-51 0,16 5 33 16,12 0-13-16,5 0-14 16,17 30-6-16,17 16-3 15,18 24-1-15,10 21 0 0,1 24 0 16,5 16 0-16,0 20 0 16,6 15 0-16,0 5 0 15,-6-10 0-15,6-10 2 16,-11-20 3-16,-12-26 4 15,-5-14 5-15,-12-16 3 16,-11-19 2-16,-6-11-6 16,-5-15 0-16,-18-15-6 15,-5-15 1-15,0-5-3 16,-5-10 0-16,-7-10-6 16,1-10 1-16,0-1 0 0,0-24 0 15,-1-10 0-15,1-11 0 16,5-4 4-16,1-11 5 15,-7-5-1-15,7 6 1 16,-1-6 1-16,6 1 4 16,0 9-8-16,0 1-1 15,6 14-3-15,5 11 1 16,6-6-4-16,0 11-2 16,17-5-1-16,5-6 0 15,7 1-4-15,5-11 0 16,5 6-3-16,-5 9 0 15,0 6-1-15,0 20 2 16,0 15-3-16,0 20-2 0,6 25-57 16,-1 10-25-16,18-5-66 15</inkml:trace>
  <inkml:trace contextRef="#ctx0" brushRef="#br0" timeOffset="418.1541">18726 15752 280 0,'6'0'107'0,"-6"0"-58"0,0 0-37 0,6 0 24 15,-1 0 1-15,7 5 2 16,-1 0-2-16,6-5 2 15,0 0-21-15,5 0-4 0,18-5 0 16,17 0-8-16,11-20-1 0,-12 10-14 16,52-25-7-16,5-1 0 15,-6 6-1-15,-5 10-8 16,-5 10-2-16,-18 25-27 16,-11 30-10-1,-12 36-82-15</inkml:trace>
  <inkml:trace contextRef="#ctx0" brushRef="#br0" timeOffset="587.1011">19202 16411 512 0,'11'-5'189'0,"6"-15"-102"0,23-25-106 15,-18 30 29-15,24-36-30 16,16-4-6-16,17-10-42 0,17-21-17 15,0 16-96-15,-5 24-43 16</inkml:trace>
  <inkml:trace contextRef="#ctx0" brushRef="#br0" timeOffset="1529.1063">22037 12503 316 0,'-51'-30'121'0,"6"24"-66"0,-12 17-60 16,29 4 23-16,0 15-12 16,-1 20-1-16,7 21-2 15,10 24-3-15,12 31 1 16,6 25-1-16,11 0 2 0,11 15 1 15,18 0 3-15,10-10 12 16,12-31 6-16,11-24 3 16,6-26 1-16,12-19-11 15,10-41-5-15,6-30-5 16,12-36 0-16,-23-24-11 16,-23-16-2-16,-23 1-2 15,-22 9 2-15,-17 6 4 16,-17 10 1-16,0 19-4 15,-5 26 1-15,-1 20 4 16,12 20 2-16,16 21 4 0,7 4 1 16,5 20 3-16,5-4 1 15,7-6-5-15,-1-20-2 16,6-15 0-16,11-25 0 16,0-20 0-16,-5-20 0 15,-12-6-2-15,-22-19-2 16,-23-10-4-16,-23-1 0 15,-17 1 0-15,-22 9 2 16,-11 11-1-16,-18 15 1 16,-5 9 2-16,5 16 0 15,18 15-16-15,11 5-6 0,22 10-159 16,29-5-71 0,16-20 125-16</inkml:trace>
  <inkml:trace contextRef="#ctx0" brushRef="#br0" timeOffset="1952.7327">23367 12749 348 0,'6'-40'132'0,"-29"35"-72"0,-11-10-66 0,23 15 25 15,-6-5-4-15,6 5 3 16,-1 0-9-16,1 0-5 16,28 25 3-16,11 10 3 15,17 10 1-15,18 11 1 16,16 19 2-16,0 21 2 15,6-1 2-15,0 26 3 16,0-10-9-16,-6-6-2 16,-5-29-6-16,-18-11-1 15,-16-45 1-15,-17-40 2 0,-12-60-3 16,-17-41 0-16,-11-50-1 16,-5-45 1-16,5-11-20 15,11-9-8 1,6 20-80-16,17 60-36 0,11 40-26 15</inkml:trace>
  <inkml:trace contextRef="#ctx0" brushRef="#br0" timeOffset="4321.597">9275 17337 400 0,'-6'-5'151'0,"12"35"-82"0,16 15-83 15,-10-10 24-15,5 16-12 16,5 34 0-16,1 16-7 16,-6 29-2-16,-6 16 6 15,-5 15-9-15,0 5 0 0,-6 5-6 16,-6-25-1-16,0-45 7 16,-28-81 2-1,-17-50 4-15,-22-41-13 16,-12-39-5-16,-11-31-102 15</inkml:trace>
  <inkml:trace contextRef="#ctx0" brushRef="#br0" timeOffset="4487.5377">8675 17513 444 0,'96'65'167'0,"-39"-35"-90"0,28 11-87 0,-40-16 25 15,17 5-27-15,17 5-4 16,23 10-16-16,17 11-6 15,6 4 21-15,-1 20-18 0,1-9-5 16,5 4-30-16,-11-4-13 16,-6-26-36-1</inkml:trace>
  <inkml:trace contextRef="#ctx0" brushRef="#br0" timeOffset="5147.9102">10497 17714 396 0,'68'95'148'0,"-34"-44"-80"0,28 34-88 16,-39-34 18-16,5-6-31 15,6 0-6-15,0-10-44 16,6-10-19-16,-6-19 38 15,0-27 19-15,-17-24 63 16,-17-25 27-16,-6-21 2 16,-17-25-3-16,-10-24 6 15,-7-11 3-15,-11-5-28 16,6 10 10-16,5 20 3 0,12 26-5 16,11 19 0-16,11 26-12 0,23 20-5 15,17 24-9-15,11 27-5 16,23 29-6-16,17 30 0 15,23 16-5-15,16 35-1 16,6-11 5-16,6 16 2 16,-17-10 9-16,-17-36 4 15,-23-34 3-15,-22-46 3 16,-23-46-12-16,-23-49-1 16,-28-41-10-16,-11-25 0 15,-6-15-8-15,0 20-3 16,6 15 5-16,11 26 5 0,5 24 16 15,12 31 9-15,17 40 1 16,23 30-1-16,22 35-7 16,23 46-4-16,23 40-3 15,16 40 0-15,6 45-4 16,6 35 0-16,-6 16-4 16,-34-25 1-16,-28-31 4 15,-34-40 2-15,-22-40 4 16,-24-61 1-16,-16-55-1 15,-6-50-1-15,-6-50-17 16,6-66-4-16,17-50-12 16,12-31-3-16,16-14 10 15,17-6 7-15,6 1-18 16,0-16-6-16,0 31-121 16</inkml:trace>
  <inkml:trace contextRef="#ctx0" brushRef="#br0" timeOffset="5988.2649">24884 11683 372 0,'28'40'140'0,"-11"15"-76"0,6 6-75 16,-18-21 24-16,1 10-12 15,-6 16-1-15,-6 4-2 16,-5 16-1-16,-6 4 2 15,0 6 0-15,-5-16 1 0,-7 6 6 16,12-16 4-16,12 1 12 16,10-16 6-16,7 0-3 15,10-10-3-15,18 1-10 16,16-6-3-16,18-10-5 16,11-10-3-16,11-5-5 15,23-5 0-15,11 1-7 16,12 4-1-16,-7 15 2 0,-16 0 4 15,-28 10-8-15,-23 0-1 16,-29-4-52-16,-33-16-20 16,-29-25-68-1</inkml:trace>
  <inkml:trace contextRef="#ctx0" brushRef="#br0" timeOffset="8781.4732">26723 12146 252 0,'12'-41'96'0,"-12"16"-52"0,5-15-25 0,-5 25 26 0,0-15-12 16,-5-1-4-16,-1-9-17 15,0 10-5-15,-5 0-5 16,0 5-2-16,-6 10 1 0,0 15-1 16,-6 15 2-16,0 25 1 15,6 15 3-15,0 21 1 16,0 24 3-16,6 16 1 16,0 15 1-16,-6-15-6 15,-12-26-2-15,7-25-4 16,-6-29-1-16,-12-46-19 15,0-26-7-15,1-14-8 16,-1-20-2-16,0-1 19 0,1 1 7 16,-6-1 12-1,-1 11 7-15,7 15 5 0,5-6 4 16,5 16-5-16,7 5 1 16,5 5-6-16,5 10-2 15,12 0 2-15,6 15 0 16,11 0 1-16,11 0 0 15,12 15 9-15,11 15 4 16,28 15-9-16,17 26-4 16,18 14-1-16,-7 6 0 15,1-11-3-15,-23-9-1 16,-18-16-45-16,-16-25-19 0,-17-25-102 16</inkml:trace>
  <inkml:trace contextRef="#ctx0" brushRef="#br0" timeOffset="9038.6899">27651 12317 348 0,'34'85'129'0,"-34"-45"-70"0,6 11-60 16,-6-26 23-16,6 0-9 16,-1 0 0-16,7-5-10 0,-1 5-1 15,0 6-2-15,6 4-11 0,0-5-5 16,0-10-61-16,6-10-26 16,5-25-29-1</inkml:trace>
  <inkml:trace contextRef="#ctx0" brushRef="#br0" timeOffset="9561.5789">27821 11336 384 0,'0'-61'145'0,"-11"56"-78"0,0 5-78 0,11 5 24 15,0 10-12-15,5 16-1 0,1 9-4 16,5 20 0-16,6 16 2 15,0 4 1-15,11 11 1 0,6 4-3 16,12 6 0-16,5-1 4 16,5-4 1-16,6-10 0 15,-5-21 1-15,-12-35 9 16,-5-30 7-16,-6-30-8 16,-11-40-1-16,-7-16-6 15,1-25-3-15,-5 1-3 16,-1 4 1-16,0 16-1 15,1 14-2-15,-1 21 5 16,0 15 1-16,1 14-3 16,5 26 1-16,0 31-2 0,5 34 0 15,7 36 4-15,10 39 1 16,1 36-1-16,-1 56 1 16,1 39-4-16,-6 11 0 15,-11-20 1-15,-18-41 0 16,-10-40-3-16,-18-40 2 15,-5-51 5-15,-6-44 5 16,-6-46 1-16,-5-46 4 16,-17-39-7-16,16-26-4 15,1-19-7-15,11-11 0 16,17-10 2-16,17-20 1 16,0 0-10-16,6-5-3 0,5 0-37 15,0 10-14-15,6 5-99 16</inkml:trace>
  <inkml:trace contextRef="#ctx0" brushRef="#br0" timeOffset="9832.8016">28879 10667 276 0,'97'-25'104'0,"-69"25"-56"0,40-5-43 15,-45 5 22-15,5 5 0 16,0 0 4-16,0 0-9 15,1 5 0-15,5 0-13 16,0 0-1-16,11 5 2 0,6 5-6 16,5 5 0-16,7-10-2 15,-1 0 1-15,-5 0-4 0,-6 11-2 16,-18 9 4-16,-16 10 3 16,-11 10 1-16,-23 6 0 15,-17 4-3-15,-22 21 1 16,-18-6-4-16,-17 41-2 15,-16 10-166 1</inkml:trace>
  <inkml:trace contextRef="#ctx0" brushRef="#br0" timeOffset="11048.2108">31149 12166 188 0,'91'-76'71'0,"-75"51"-38"0,7 0-39 0,-17 15 12 16,-1 5 2-16,1-10 5 16,5 5 16-16,-5 5 6 15,0-5-18-15,-6 5 4 0,-17 5 2 16,-17 0-3-16,-11 15-2 16,-6-10-6-16,-12 20-2 15,-10-5-6-15,-12 15-1 0,-23 10 1 16,-11 11 0-1,-11-6 2-15,0 0 3 0,0 1 2 16,-23-1 1-16,-11-5-2 16,-6-5-1-16,-11 11-3 15,-11 4 1-15,-6 16-2 16,11-6 2-16,-11 15 0 16,-12 6 3-16,-5 4-1 15,0 6 0-15,-17 0-3 16,0 9-1-16,-6-9-3 15,-16 9 1-15,-1 16-2 16,-5 5 2-16,-12 5 0 16,17-1 3-16,6-4 1 15,-5-10 3-15,5 0-3 16,-6-16-2-16,-5-4-2 16,5-11-3-16,0 6 1 15,12 4 1-15,-46 11-1 0,40-5-1 16,17-1 1-16,12-9-1 15,16-6 0-15,11-9 2 16,1-6 1-16,5-4 1 16,6-6-2-16,17-5 1 15,17 6-2-15,17 9-1 16,11-25-19-16,11 1-8 16,29-11-316-1,141-91 164 1</inkml:trace>
  <inkml:trace contextRef="#ctx0" brushRef="#br0" timeOffset="12398.9089">23916 16461 364 0,'45'36'137'0,"-33"-21"-74"0,16 0-62 16,-11-15 25-16,11-10-7 16,12-15 3-16,22-16-12 15,34-19-6-15,29-5-2 16,45-26-9-16,28-20 0 0,22-14 3 15,7-26 2-15,-18 25 2 16,-39 15 0-16,-45 36 0 16,-63 45-11-1,-40 30-5-15,-39 20-34 16,-34 5-15-16,-16 5-85 16</inkml:trace>
  <inkml:trace contextRef="#ctx0" brushRef="#br0" timeOffset="12849.5546">24307 16763 312 0,'22'51'118'0,"-5"-16"-64"0,6 15-41 0,-12-30 30 15,0 10-4-15,1 0 1 16,5 1-13-16,5-1-6 15,1 0-12-15,0 5-6 0,11 21-2 16,0 4-4-16,5 10 2 0,-5 6-1 16,0 14-2-16,-11 6 0 15,-6-6 3 1,-12-14 2-16,-10-11 2 0,-12-14 1 16,-12-21 2-1,-21-25-3-15,-18-25 0 0,-23-21-1 16,-5-4 1-16,-12-20-2 15,-16 9-1-15,-12 6-2 16,-6 20 1-16,1 0 1 16,5 20 0-16,12 20 0 15,-1 25 0-15,23 20 0 16,12 11 2-16,22 24-1 16,11 1-1-16,23 4 1 15,12-9 1-15,10-6-1 16,12-9 2-16,12-16-15 0,-1-15-5 15,6-9-62-15,6-16-25 16,22-25-57 0</inkml:trace>
  <inkml:trace contextRef="#ctx0" brushRef="#br0" timeOffset="13374.477">24906 16607 384 0,'0'76'143'0,"-5"-66"-78"0,-6 15-74 15,5 0 23-15,0-5-4 16,6 10 6-16,0 16-8 15,6 4-2-15,5 20-4 16,12-4-4-16,-1-1-1 0,1 21-5 16,0-21 0-16,-1 0 2 15,1-4 3-15,-6-16 4 16,-6-15 2-16,-5-20 1 16,-17-25 0-16,-12-30-2 15,-11-41 1-15,-6-14-4 16,-5-26-2-16,6-10-18 0,5 0-7 15,17 16 13-15,17 9 7 16,17 26 17-16,17 29 9 16,16 16 2-16,13 20 3 15,10 20-11-15,1 15-2 16,-6 10-8-16,-6 30-2 16,-5 16-2-16,-18 9 0 15,-10 46 2-15,-18 30 2 16,-11 5-1-16,-17 5 2 15,-11-20-15-15,-12-30-5 16,-5-26-40-16,-1-35-15 16,12-19-73-1,6-41-39-15,11-15 88 16</inkml:trace>
  <inkml:trace contextRef="#ctx0" brushRef="#br0" timeOffset="13690.8639">26270 16844 340 0,'34'-46'129'0,"-39"21"-70"0,-7-15-62 15,1 35 24-15,0-10-6 16,-6 5 3-16,-6 5-15 15,-5 5-3-15,-6 5-1 16,-11 10 0-16,-1 15 3 0,1 10 5 0,0 16 4 16,0 14-4-16,-1 16 1 15,7 14-5-15,5 6-2 16,5-11-3-16,12-4-1 16,0-16-23-16,6-19-10 15,0-31-23-15,-6-25-11 16,0-40-64-1</inkml:trace>
  <inkml:trace contextRef="#ctx0" brushRef="#br0" timeOffset="13870.3252">25325 16512 340 0,'-17'-30'129'0,"23"40"-70"0,5 15-47 0,1 0 32 0,5 5-25 16,11 5-7-16,12 16-13 15,16-1-4-15,23 15 2 16,23-4-14-16,17 14-4 0,6 11 4 15,10 14 5-15,1 11 2 16,-11-16 2-16,-12-14-17 16,-23-21-7-16,-10-30-104 15</inkml:trace>
  <inkml:trace contextRef="#ctx0" brushRef="#br0" timeOffset="14215.2426">27080 14540 392 0,'0'15'145'0,"-6"0"-78"0,6 40-71 0,0-39 26 16,6-1-14-16,11-25-2 16,17-1-1-16,22-9-1 15,40-15-2-15,-22 10-2 0,113-55 3 16,51-31-4-16,22-30-2 16,29-15 4-16,-23 5 3 0,-40 30-8 15,-45 36-2-15,-34 40-17 16,-34 30-5-16,-33 20-26 15,-35 20-10-15,-23 10-83 16</inkml:trace>
  <inkml:trace contextRef="#ctx0" brushRef="#br0" timeOffset="14635.4221">27533 14258 392 0,'22'56'148'0,"1"-11"-80"0,5 50-75 0,-11-34 24 15,17 29-16-15,17 31 0 16,23 25-6-16,16 25 1 16,12 20 2-16,0 0 1 0,-17-5 3 15,-12-15-1-15,-10-15-1 16,-18-35 7-16,-17-20 5 15,-11-26 5-15,-17-35 2 16,-17-30-8-16,-28-30-4 16,-23-30-4-16,-23-10-3 15,-10-31 1-15,-13 6-1 16,-16 4 0-16,0 21 0 0,0 14-3 16,5 21 2-16,12 25 1 15,11 25 0-15,17 26 0 16,12 19 2-16,16 31-1 15,18 9-1-15,16-4-4 16,17-5-2 0,18-16-19-16,10-19-7 0,12-16-47 15,11-25-19-15,18-25-50 16</inkml:trace>
  <inkml:trace contextRef="#ctx0" brushRef="#br0" timeOffset="15178.8367">28647 15103 288 0,'-34'30'107'0,"23"-19"-58"0,-6-1-55 0,6-5 19 16,-12-5-10-16,6-5 0 16,-5-5 1-16,-1-16 0 15,6-4-2-15,6-5 9 0,11 20 6 16,11 10 13-16,12 35 6 16,22 30-6-16,17 26-1 0,-17-16-14 15,23 61-4-15,0-5-5 16,-11-10-1-16,-6-11-8 15,-12-14-2-15,-5-16-3 16,-22-45-2 0,-18-40 5-16,-11-40 3 15,-17-41 2-15,-6-19-3 16,1-31 0-16,-6-15-1 16,22 5 3-16,17 25 0 15,12 11 3-15,17 34 1 16,16 21 1-16,23 30-5 15,1 20 1-15,5 25 0 16,0 25 2-16,-12 30-1 16,1 31 2-16,-18 40 0 0,-16 30 1 15,-23 10-2-15,-23 15-2 16,-22-25-21-16,-12-30-9 16,1-35-119-1,11-36-72-15,16-35 94 16</inkml:trace>
  <inkml:trace contextRef="#ctx0" brushRef="#br0" timeOffset="15687.8156">29553 14827 320 0,'28'-21'121'0,"-39"37"-66"0,5 24-53 0,1-15 25 0,-1 20-16 15,0 1-3-15,6 9-5 16,6 15 0-16,11-4-2 15,6 19 2-15,11 6 2 0,5 9 0 16,6 6 2-16,-5-26-4 16,-6-4 0-16,-6-21-1 15,-5-20-2-15,0-19 1 16,-6-37-1-16,5-34 0 16,1-30 0-16,5-16 4 15,-5 5 2-15,5-4-2 16,-5 19-1-16,-1 11-1 15,-5 20 1-15,12 50 0 16,5 30-4 0,0 30 1-16,11 46 0 15,11 35 2-15,18 30 5 0,5 60 4 16,-11 15-4-16,-11-14 1 16,-6-41-5-16,-29-25-2 15,-27-40 2-15,-24-36 2 16,-16-39 4-16,-17-36 5 15,-6-35-8-15,0-41-3 16,11-19-22-16,6-11-10 16,23-25 10-16,11 1 8 15,23-16 9-15,16 15 6 16,24-9 12-16,27-1 7 16,18-10-12-16,-1 10-4 15,1 26-13-15,-12 24-4 16,6 21-147-16</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0:32:27.049"/>
    </inkml:context>
    <inkml:brush xml:id="br0">
      <inkml:brushProperty name="width" value="0.05292" units="cm"/>
      <inkml:brushProperty name="height" value="0.05292" units="cm"/>
      <inkml:brushProperty name="color" value="#FF0000"/>
    </inkml:brush>
  </inkml:definitions>
  <inkml:trace contextRef="#ctx0" brushRef="#br0">26678 9183 188 0,'6'15'71'0,"-12"-10"-38"0,0-5-39 0,1-5 14 16,-1-5-5-16,0-10 3 16,-5-5 6-16,5-1 4 15,6 11-8-15,6 0 15 0,5 5 9 0,6 25-10 16,6 10-2-16,-6 21-6 15,0 4-1-15,-6 10-7 16,0-14-2-16,6-1-2 16,0-10 1-16,0-15 0 15,6-5 3-15,5-15 3 16,6-10 5-16,-5-10-4 16,-1-5 2-16,-5-15-9 15,-12 5-2-15,-11 4 1 16,-6 6 1-16,-11 10-1 15,0 5 1-15,-5 20-2 16,-7 5-1-16,1 0 3 16,0 10 2-16,-1-9-4 15,7-1-1-15,-1 0 0 16,6-15 0-16,6 0 0 0,11 0 2 16,0 0-1-16,11 0-1 15,12 0 1-15,16 15 1 16,7 5 1-16,5 0 1 15,-6 5-2-15,0-10 1 16,-11 0-4-16,-11-10-2 16,-12-10 4-16,-11-15 3 15,-6-5-6-15,-5-10 0 16,5 10 0-16,1 5 1 16,10 20 3-1,1 0-8-15,-6 0-1 16,0 0-82-16,-11 0-38 0,16-31-1 15</inkml:trace>
  <inkml:trace contextRef="#ctx0" brushRef="#br0" timeOffset="766.6751">28568 7231 252 0,'12'-10'93'0,"-7"5"-50"0,7 5-52 0,-7 0 14 0,1 0-5 16,5 0 2-16</inkml:trace>
  <inkml:trace contextRef="#ctx0" brushRef="#br0" timeOffset="1200.912">28636 7201 382 0,'6'0'14'0,"-1"-10"10"0,12 10-1 16,12 0-12-1,-1 0-4-15,-5-5-5 16,-12-5 1-16,-5-5-4 15,-12-5 0-15,-5-1 1 16,-6 1 0-16,-6 0 0 16,6 5 0-16,-6 10 2 15,6 5 3-15,0 0 2 16,6 5 3-16,5 10-3 16,12 5-2-16,5 6-2 15,6-1 0-15,6 0-2 16,5 0-1-16,1-20 1 0,-1 5-1 15,-5-20-3-15,-6 5 2 16,-6-10 1-16,0 5 0 16,-5 5 2-16,-6 5 1 15,-11 10 5-15,-1 10 5 16,1-5-7-16,0 15-3 16,-6-10-2-16,0 0-1 15,-6-4 2-15,-5-21 1 16,-1-11-1-16,-5-14-2 15,1-15-2-15,4-5 1 16,1-1 1-16,11 11 2 0,23 20-10 16,11 20-2-16,17 25 0 15,-1 10 1-15,7 11-19 16,-6 4-8-16,-6-5-97 16</inkml:trace>
  <inkml:trace contextRef="#ctx0" brushRef="#br0" timeOffset="2662.803">24839 6834 48 0,'-68'-20'19'0,"28"25"-10"0,-17 5-31 0,35 20-5 0</inkml:trace>
  <inkml:trace contextRef="#ctx0" brushRef="#br0" timeOffset="4038.9746">25308 7608 52 0,'12'10'22'0,"-1"-10"-12"0,17 46 10 0,-11-31 16 15,0 0-15 1,0 5-4-16,0 0-12 0,0 0-4 16,-6-5 5-16,-5-5 6 15,0-10-4-15,-6-10-2 16,-6-10 10-16,-5-5 4 16,-1 0-10-16,7 5 1 0,-1-5 2 15,6 20 2-15,0-5 0 16,0 10-1-16,-5 15-1 15,-7 10-7-15,-5-5-4 16,0 5-1-16,0 0 1 16,0-5-1-16,0-10-1 15,0-5 3-15,6-5 2 0,5-5 0 16,1-5 2-16,5-10-4 16,-6 0 0-16,-5 0-3 15,-1 5-1-15,1 5-1 16,0 5 0-16,5 10 6 15,12 10 5-15,5 5-3 16,0 0-1-16,1 5 0 16,-1-5 1-16,0-4-3 15,1-6 0-15,-1 0-1 16,-5-10-2-16,-1-10-2 16,7 0 1-16,-1 0 1 15,6-1 2-15,6 6-1 16,-1 10-1-16,1 6-2 15,-6 4 1-15,-6 0-1 16,-5 0 0-16,-6-15 0 0,-12-10 0 16,-5-5-110-1</inkml:trace>
  <inkml:trace contextRef="#ctx0" brushRef="#br0" timeOffset="19879.9306">28268 6215 200 0,'-107'-50'77'0,"56"35"-42"0,-11-5-32 0,39 25 15 0,0 0-9 16,1 5-3-16,5 5-1 16,-6 15 1-16,0 0-3 15,-5 5-2-15,-6 11 2 0,0 14-2 16,0 0-1-16,0-14 5 16,6 9 4-16,11 15 10 15,17 6 6-15,17 24-5 16,17 11 1-16,17 5-6 15,22 4-1-15,12 6-8 16,17 10-2-16,0 5-2 16,6 0-2-16,5-26 1 15,6-14 1-15,11-20-1 16,6-16 2-16,-1-25 9 16,7-20 4-16,5-35 1 15,0-45 2-15,-22-41-10 16,-23-19-5-16,-29-36-3 0,-33-26-1 15,-40 6-3-15,-34 26 0 16,-23 24-1-16,-11 10 0 16,-11 36 3-16,-6 19 0 15,-11 21-2-15,-17 10 2 16,-6 15-15-16,11 10-4 16,12 15-76-16,23 10-32 15,61 25 9 1</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2:14:05.898"/>
    </inkml:context>
    <inkml:brush xml:id="br0">
      <inkml:brushProperty name="width" value="0.05292" units="cm"/>
      <inkml:brushProperty name="height" value="0.05292" units="cm"/>
      <inkml:brushProperty name="color" value="#FF0000"/>
    </inkml:brush>
  </inkml:definitions>
  <inkml:trace contextRef="#ctx0" brushRef="#br0">5126 1894 116 0,'34'0'44'0,"-34"10"-24"0,0 5-15 0,-5-5 11 16,-1 6 15-16,6-1 7 15,-6 0 3-15,1 5-1 16,-1 0-21-16,0 5 2 0,1 0 2 16,-1 5-3-16,6-9-2 0,0 9-4 15,0 0 1-15,-6-5 3 16,-11 0 1-16,0 5 1 16,0 1 2-1,-5-1-6-15,-1 10-1 0,1 0-7 16,-1 6-3-16,6 9-2 15,6-10-3-15,-1 5 5 16,-10 1 1-16,-7 4 2 16,1 5 0-16,-6 1-2 15,-11 19-1-15,-6-4-3 16,-28 19 1-16,22-29-2 16,-16 29-1-16,-7-9-2 15,12-6 1-15,23-19 1 16,-23 4 2-16,17-15-1 15,6 11-1-15,11-6-4 0,-11-20 0 16,16-5-5-16,1-10-1 16,6-9 2-16,-1-16 3 15,6-1-15-15,6-9-4 16,-1-5-19-16,12-10-5 16,-5-5-79-1,-7-15-49-15,7-6 74 16</inkml:trace>
  <inkml:trace contextRef="#ctx0" brushRef="#br0" timeOffset="886.3591">4600 818 220 0,'-17'-45'85'0,"-11"9"-46"0,-23 1-28 0,23 25 21 16,-1-5-6-16,1 5-1 16,0 0-13-16,-1 0-8 15,-5 5-2-15,12 5 4 0,-29-15 6 0,0 15-4 16,11 0 0-16,6 0-2 16,6 0 1-1,-6 20-2-15,11 15 0 0,6 15-6 16,12 16 1-16,5 4-2 15,0 6 0-15,11-1 2 16,6 5 2-16,6-19-1 16,-6-6 2-16,11-10 2 15,-11-9 2-15,11-11 1 16,1-20 0-16,16-15-4 16,-6-10-1-16,7-26-1 15,-1-4 1-15,0-15-2 16,-5 4 2-16,-6 1-7 15,-6 10 1-15,-17 4 3 16,6 16 2-16,-5 0 2 16,-7 15 0-16,-5 5-2 0,0 10-2 15,-11 0-2-15,-6 0 1 16,6 10 1-16,-6-5 2 16,-11 5 5-16,11 0 4 15,0 0 0-15,5 5 1 16,12 0-6-16,0 0-4 15,6 1-1-15,11 4 1 16,11-5-3-16,6 10 0 16,-6 5 1-16,6 5 2 15,6 5-3-15,0 11 0 16,16-6-4-16,-5 15 1 16,11-4-16-16,1-1-4 0,-1 5-34 15,-5-14-15-15,-7-6-64 16</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2:17:17.316"/>
    </inkml:context>
    <inkml:brush xml:id="br0">
      <inkml:brushProperty name="width" value="0.05292" units="cm"/>
      <inkml:brushProperty name="height" value="0.05292" units="cm"/>
      <inkml:brushProperty name="color" value="#FF0000"/>
    </inkml:brush>
  </inkml:definitions>
  <inkml:trace contextRef="#ctx0" brushRef="#br0">15161 10234 72 0,'-125'25'27'0,"57"-15"-14"0,-34 10-20 15,57 1 3-15,-6-1-26 16,-17 10-8-16</inkml:trace>
  <inkml:trace contextRef="#ctx0" brushRef="#br0" timeOffset="734.0841">13899 10943 284 0,'-68'-50'107'0,"6"20"-58"0,-12 5-59 0,40 25 16 15,-11 0-8-15,-12 5 0 16,-11 5 6-16,0 5 2 15,-5 10-2-15,-1 10 6 0,-11 11 5 16,0-1-3-16,-5 10 1 16,-1 6-4-16,-5-1 0 15,5 10-1-15,1 16 0 16,5 14 0-16,6 11 2 16,0-5-1-16,5 9 2 0,17 6-4 15,6 15 1-15,12 5-3 16,16 0 2-1,12 10-2-15,11-6 0 0,23 21-3 16,16-10 1-16,18 5-2 16,33 5-1-16,23 5 1 15,23 0-1-15,6-20 2 16,28-5 1-16,11-25 1 16,17-16 2-16,6-19 1 15,16-36 1-15,12-30-2 16,12-40 1-16,22-50-2 15,-6-56 2-15,-5-35 7 16,11-60 3-16,-23-36-2 16,-17-19-1-16,-33-1-11 15,-35 10-1-15,-11-65-2 16,-50 46 0-16,-58 24-3 0,-50 6 2 16,-40-6-1-16,-45 21 0 15,-57 9 2-15,-28 1 0 16,-29 30-3-16,-22 30 2 15,-5 45-4-15,-7 40-1 16,-5 26-2-16,17 40 2 16,0 40-3-16,6 40 1 15,11 26-9-15,11 24-2 16,12-4 3-16,11 20 2 16,5 20 4-16,12 10 4 15,17 5-10-15,22-16-5 0,18 1-30 16,28 10-15-16,16-30-73 15</inkml:trace>
</inkml:ink>
</file>

<file path=ppt/ink/ink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2:30:27.677"/>
    </inkml:context>
    <inkml:brush xml:id="br0">
      <inkml:brushProperty name="width" value="0.05292" units="cm"/>
      <inkml:brushProperty name="height" value="0.05292" units="cm"/>
      <inkml:brushProperty name="color" value="#FF0000"/>
    </inkml:brush>
  </inkml:definitions>
  <inkml:trace contextRef="#ctx0" brushRef="#br0">10605 12241 692 0,'11'66'0'0,"0"24"-22"0,-5-55 3 16</inkml:trace>
  <inkml:trace contextRef="#ctx0" brushRef="#br0" timeOffset="53.109">10650 12447 417 0,'6'-50'-230'0</inkml:trace>
  <inkml:trace contextRef="#ctx0" brushRef="#br0" timeOffset="215.0522">10282 9636 168 0,'6'-51'66'0,"5"31"-36"0,29-5-108 15,-18 20-20-15</inkml:trace>
  <inkml:trace contextRef="#ctx0" brushRef="#br0" timeOffset="765.0338">10537 10315 364 0,'17'60'134'0,"-17"-10"-72"0,0 26-61 15,0-31 27-15,6 30-17 0,-1 31-3 16,1 15-3-16,0 20 1 16,5 20-3-1,-5 15 0-15,-6 5 1 0,5 10 0 0,-10 10 2 16,-1 5 6-16,-5-4 4 16,-1-1-8-16,7-15-2 15,5-5-9-15,5-25 0 16,7-25-15-16,5-26-5 15,11-29-46-15,6-31-19 16,5-55-68 0</inkml:trace>
  <inkml:trace contextRef="#ctx0" brushRef="#br0" timeOffset="1382.7208">10616 9786 376 0,'-6'-35'140'0,"1"20"-76"0,-6 0-59 16,11 15 27-16,0 0-12 16,0 0 1-16,5 0-8 15,6 0-3-15,12 15-5 16,0-10 3-16,5 10 4 0,12 0-4 15,5 0-2-15,23 1-3 16,17 4-3-16,11 5-2 0,23 5 1 16,5 30 1-1,18 21 2-15,-1 24-3 16,6 16 0-16,-16 25-1 0,-13 20-2 16,-16 5-4-16,-28 0-2 15,-23 0 2-15,-23 5 5 16,-22-15 2-16,-29-20 3 15,-16-10 3-15,-18-16 4 16,-17-14 5-16,-5-15 1 16,-6-31-2-16,-5-10 2 15,-1-15-8-15,1-20-4 16,5-10-2-16,5-10 1 0,18-5-3 16,6-5 0-16,10-5-1 15,18 0 0-15,17 10 0 16,16 0-2-16,24 15 3 15,33 15 0-15,29 0 1 16,39 20 2-16,28 5-1 16,18 11-1-16,22 9-2 15,17 0-1-15,5 1-1 16,-10-6 3-16,-12 0-18 16,-23-14-4-16,-16-11-9 15,-29-5 0-15,-28-10-23 16,-29-20-9-16,-22-15-30 15,-39-35-11-15,-18-21-12 16</inkml:trace>
  <inkml:trace contextRef="#ctx0" brushRef="#br0" timeOffset="1666.9753">13197 9842 408 0,'11'-5'154'0,"-16"20"-84"0,-1 25-71 0,0-10 29 15,1 21-20-15,-1 19-4 16,6 26-3-16,0-1-1 16,6 26 0-16,-6 20 4 0,0 10 2 15,0 10 4-15,0 5 1 0,0 20-5 16,0-15-2-16,5-5-9 15,7-20-2-15,-1-26-27 16,6-24-13-16,6-26-33 16,-1-35-14-16,1-45-54 15</inkml:trace>
  <inkml:trace contextRef="#ctx0" brushRef="#br0" timeOffset="1936.3101">12812 9892 416 0,'0'-20'156'0,"6"15"-84"0,5 5-82 15,-5 10 25-15,16 5-13 0,18 30 1 16,11 6-4 0,11 19-2-16,23 26 2 0,17 14-2 0,11 26 1 15,17 35 0-15,6 5 0 16,6 20 2-16,-1 6 2 15,-5-1-6-15,-6-20 1 16,-17-10 1-16,-17-10 1 16,-11-10-26-16,-17-41-9 15,-17-19-61-15,0-61-96 32</inkml:trace>
  <inkml:trace contextRef="#ctx0" brushRef="#br0" timeOffset="2222.6695">14255 9490 428 0,'0'5'159'0,"0"40"-86"0,17 40-83 15,-11-34 27-15,5 24-14 16,12 31 0-16,-1 20 1 15,-5 14 0-15,6 11-2 16,-12 15 3-16,-5 10 1 0,-6-5 2 16,0 0 2-16,-6 0-5 15,1-15-3-15,-12-20-12 0,5-30-4 16,7-26-31-16,5-39-10 16,5-51-60-16,-5-51-26 15,0-65 10 1</inkml:trace>
  <inkml:trace contextRef="#ctx0" brushRef="#br0" timeOffset="2463.7976">14063 9570 380 0,'-34'-60'143'0,"28"55"-78"0,1 5-76 16,27 30 63-16,18 15-22 15,16 21-11-15,24 24-9 0,16 16-7 16,11 15-3-16,24 14 3 0,10 6-2 15,12 15 2-15,5 10-2 16,6 5-1-16,1 0-4 16,-1 0-2-16,-17-5-17 15,-23-25-5-15,-16-25-24 16,-23-21-9-16,-17-39-95 16,-12-46-45-1,-5-56 99-15</inkml:trace>
  <inkml:trace contextRef="#ctx0" brushRef="#br0" timeOffset="2882.4342">16123 8826 472 0,'-40'-5'176'0,"-16"40"-96"0,-12 0-93 0,34-10 26 15,-11 15-20-15,-6 16 0 16,5 19-4-16,1 11 0 16,0 4 6-16,11 11-4 0,6 10 1 15,5-36 2-15,6 41 1 16,17-6-2-16,11-9 2 16,18-5 1-16,21-16 2 15,18-10 1-15,12-24 1 0,4-21-3 16,7-5 0-16,17-10 4 15,5 0 3 1,11 5-1-16,12 15-2 0,-6 16 0 16,-5 14-1-16,-12 21 2 15,-17 24 1-15,-22 21 1 16,-29 5 2-16,-22-1-3 16,-35-9-2-16,-27 10 0 15,-35-20-1-15,-22-16 0 16,0-34 2-16,-12-31-32 15,12-45-12-15,11-56-133 16</inkml:trace>
  <inkml:trace contextRef="#ctx0" brushRef="#br0" timeOffset="3215.3148">16230 8614 420 0,'-22'-20'156'0,"10"20"-84"0,1 0-79 0,11 0 24 16,11 15-16-16,12 6-2 16,28 4 2-16,28-5 1 15,34 5 0-15,12-10-2 0,22-15 3 16,29-15-4-16,16-15 0 0,12-26-1 15,-6-9 0-15,0 0 2 16,-23-1 2-16,-22 26-10 16,-23 20-2-16,-11 20-19 15,-23 25-7-15,-16 15-5 16,-29 11-1-16,-29-1-22 16,-22 0-10-16,-22-10-44 15</inkml:trace>
  <inkml:trace contextRef="#ctx0" brushRef="#br0" timeOffset="3453.9507">17294 8931 464 0,'6'81'173'0,"17"-6"-94"0,33 81-90 0,-27-65 29 15,16 9-15-15,6 36 0 16,0 30-1-16,0-5-2 15,0 15 1-15,-12 0-1 0,-5-5 0 16,-6-5 0-16,-5-10 0 16,-6-20-11-16,0-25-5 15,0-36-25-15,-6-25-11 16,-5-45-53-16,-6-55-20 16,-11-45-13-1</inkml:trace>
  <inkml:trace contextRef="#ctx0" brushRef="#br0" timeOffset="3677.0417">17459 9294 464 0,'11'-31'173'0,"0"21"-94"0,17 15-83 0,-5 10 31 0,17 16-19 16,16-11-2-16,29 5-2 16,23-5 0-16,28-10-2 15,11-10-2-15,28-20 1 0,23-5-1 16,-11-15 2-16,-12 19-8 15,-16 11-1-15,-18 20-18 16,-27 21-9-16,-24 19-20 16,-28 5-8-16,-33-5-33 15,-35 11-15-15,-22-16-21 16</inkml:trace>
  <inkml:trace contextRef="#ctx0" brushRef="#br0" timeOffset="3887.6023">17917 11351 512 0,'62'10'192'0,"-17"-10"-104"0,57-10-102 0,-39 5 28 15,27-15-32-15,57-11-8 16,34-24-8-16,29-25-5 15,33-26 22-15,12 10-40 0,22-4-15 0,23 29-93 16</inkml:trace>
</inkml:ink>
</file>

<file path=ppt/ink/ink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3-14T12:31:19.278"/>
    </inkml:context>
    <inkml:brush xml:id="br0">
      <inkml:brushProperty name="width" value="0.05292" units="cm"/>
      <inkml:brushProperty name="height" value="0.05292" units="cm"/>
      <inkml:brushProperty name="color" value="#FF0000"/>
    </inkml:brush>
  </inkml:definitions>
  <inkml:trace contextRef="#ctx0" brushRef="#br0">15427 14887 148 0,'73'-15'57'0,"-33"0"-30"0,34 0-91 0,-35 10-18 15,12-5 34-15,17 0 22 16</inkml:trace>
  <inkml:trace contextRef="#ctx0" brushRef="#br0" timeOffset="5945.7251">15529 13096 344 0,'28'66'129'0,"-28"-46"-70"0,11 15-40 0,-5-30 32 16,-6 20-11-16,6-5 2 15,-1 10-15-15,7 1-5 16,5 4-12-16,16 20-6 0,7-10-1 16,5 6-7-16,1-1-1 15,-7-10-16-15,1-10-4 16,-6-9-5-16,-23-11 1 15,-11-10 7-15,-17-15 3 0,-22-16-6 16,-18-4-4-16,-11-15-83 16,-6-16-83-1,-16 1 60-15</inkml:trace>
  <inkml:trace contextRef="#ctx0" brushRef="#br0" timeOffset="6154.7814">14668 12568 496 0,'40'15'187'0,"-29"-15"-102"0,12 0-95 16,0 5 30-16,16 5-16 15,18-10-3-15,16 0-9 16,7 0-5-16,5-10 7 16,5 5-2-16,6 5 1 0,-5-15-3 15,5 0-1-15,-11-5-14 16,0 0-4-16,-17-5-34 0,-12-6-11 15,-22 6-92 1</inkml:trace>
  <inkml:trace contextRef="#ctx0" brushRef="#br0" timeOffset="7579.6502">16525 13448 200 0,'5'0'77'0,"1"-15"-42"0,-6 0-34 16,-6 15 16-16,1 0 0 15,-7-10 2-15,1 5 5 16,-6-10 5-16,0 5-16 15,6 0 11-15,-1 0 5 0,1 0-6 16,11 5-4-16,6-5-10 16,5 0-6-16,6 0-2 15,6-1-1-15,-1 1 0 16,7 0 2-16,10-5-1 16,7 10-1-16,-1-10 3 15,6 15 2-15,5-10 2 16,7 5 1-16,10 5 2 15,6-10 4-15,12 10-6 0,5-5 0 16,0-5-2-16,1 5-1 16,-1 5-3-16,17-15 1 15,6 5-2-15,5 0-1 16,7 5 7-16,-1 0 5 16,11 5-6-16,6 5-1 15,12-5-5-15,-12 5-1 16,-6 5 1-16,7-5 0 15,-1 0 2-15,6-5 1 16,-1-5 3-16,7 0 3 16,11 0 2-16,11-5 3 15,0-15-7-15,0 4-2 0,23 1-3 16,-6 0 1-16,-6-5-4 16,1 5-2-16,-7-5 2 15,1 5 2-15,-17-6-2 16,-23 6-2-16,-17 0-7 15,-17 5-4-15,-22 0-10 16,-17 5-3-16,-18 5-14 16,-11 0-4-16,-16 0-33 15,-18 0-15-15,-11 5-35 16</inkml:trace>
  <inkml:trace contextRef="#ctx0" brushRef="#br0" timeOffset="8212.3792">16468 13217 372 0,'11'-15'140'0,"-5"15"-76"0,5-15-72 16,-5 15 21-16,5 0-14 15,1 0-1-15,-1 5-2 16,0 5 3-16,1-5 0 16,-7 10 1-16,7 10 0 0,10-5 0 15,7 5 0-15,16-4 0 16,17-1 2-16,12 0-1 15,28 10 2-15,22-5 0 16,6 0 3-16,6 5-3 16,17-4 0-16,17 4-1 0,11 0-2 15,17-5 1-15,23 5 1 16,16-10-1-16,7 6 2 16,5 4 0-16,-6-20 3 15,-11 10-3-15,0-5-2 16,-6-5 0-16,-27 0 1 15,-18 0-3-15,-23 0 0 16,-5 0 1-16,-34 0 0 16,-23-5-9-16,-22 0-4 15,-18 0-35-15,-33-10-135 32</inkml:trace>
  <inkml:trace contextRef="#ctx0" brushRef="#br0" timeOffset="8977.4136">16083 13564 264 0,'0'-5'99'0,"0"5"-54"0,6 0-46 0,-6-5 20 16,6-10-11-16,5-5-2 16,12 5 3-16,-1 0 2 0,6 5-6 15,12-16 6-15,5 6 2 0,12 5 0 16,11-15 2-16,11 5-6 15,6 0-1-15,11 0-2 16,23 4-1-16,23 6-3 16,16-10-2-16,6 5-2 15,23 10 1-15,17 5 1 16,-1-10 0-16,12 15 0 16,12 0 2-16,-1 0-3 15,6 0 0-15,0 0 3 16,0 0 1-16,0 0-1 15,12 5 1-15,-1 5-2 16,-5-10-1-16,11 5 5 16,6 5 1-16,-23-5 2 0,-6 5 2 15,0 5-3-15,-16 0-2 16,-18 0-2-16,1 1 0 16,-12 4-2-16,-6 0-1 15,-11-5 3-15,-5 5 0 16,-18 0-1-16,1 0 1 15,-1 5-2-15,-11-5-1 16,1 1 3-16,16-1 0 16,-17-5-12-16,-23 5-4 15,1-10-23-15,-23-5-9 16,-23 0-25-16,-17-5-8 16</inkml:trace>
  <inkml:trace contextRef="#ctx0" brushRef="#br0" timeOffset="9906.8817">14934 13479 140 0,'29'-11'55'0,"-12"6"-30"0,17-10-14 16,-23 15 15-16,12 0-8 16,-1-10-3-16,7 5 3 15,-1-10 2-15,0 5-10 16,0 5 12-16,1-10 7 0,-1 5 0 16,6 5 3-16,6 0-5 15,-1 0 1-15,18 5-14 16,11 5-3-16,5 0-5 15,12 5-1-15,6-5-6 16,5 10-1-16,6-10 3 16,28 10 1-16,11 0 2 15,7-5 2-15,4 21 1 0,13-16 1 16,4 5-2 0,1 5-1-16,-6-5-3 0,0 5-2 15,6 10 1-15,0-4 1 16,0 4-1-16,-6 0 2 15,6 10 7-15,-1 1 3 16,13 9-2-16,-18-10-1 16,-12 0-4-16,13 6-1 15,-7-6-3-15,1 0 1 16,-12-5-2-16,-6-4 2 16,6-1-4-16,-11 0 0 15,-6 5 3-15,0-14 1 16,18 14 3-16,-18-5 3 0,0 0-2 15,0 0-2-15,-11-4 0 16,0-1-1-16,0-5-2 16,0 0-2-16,-12-5 1 15,1 10 1-15,-7-10-3 16,1 1-2-16,-5-1-1 16,-7 5 3-16,-11-10-2 15,-16 5-1-15,-7 0-11 16,-16-5-2-16,-18-5-30 15,-10-10-11-15,-24-20-107 16</inkml:trace>
  <inkml:trace contextRef="#ctx0" brushRef="#br0" timeOffset="14500.3202">9524 5546 208 0,'-40'-50'79'0,"6"40"-42"15,-5-10-43-15,22 15 12 0,-6 0-9 16,-5 0 2-16,-1 5 1 15,1 0 0-15,-6-6 0 16,-5-4 4-16,5 5 2 0,0 5 15 16,0 0 6-16,-6 0 2 15,0 5 0-15,1 5-8 16,-6 6 0-16,-1 9-12 16,1 10-3-16,0 5-6 15,-1 15-1-15,1 1 1 16,0 4 0-16,0 6 0 15,-1 9 2-15,1 16-1 16,5-1-1-16,-5 21 1 16,6-16 1-16,5 16 1 15,5 0 3-15,1 4-1 0,5 11 0 16,1 10-6 0,10-5 1-16,7 5 0 0,10-1 2 15,7 11-3-15,10 5 0 16,7-5 3-16,5 0 1 15,17-10-1-15,11-6 1 16,28-4-2-16,41-5-1 16,21-15-2-16,13-16-1 15,21-14 4-15,12-26 3 16,-5-30 1-16,-1-20 0 0,-5-35 1 16,-6-26 1-16,-17-14-3 15,-39-21-1-15,-29-19-3 16,-34-36-3-16,-28-15-1 15,-40-15 3-15,-27-36 2 16,-30-9 2-16,-22-5 3 16,-11-21 1-16,-28 6-1 15,-18 19 1-15,-22-4-4 16,-6 20-2-16,-11 50 0 16,0 40-1-16,11 61-38 15,34 45-14-15,23 40-97 16</inkml:trace>
  <inkml:trace contextRef="#ctx0" brushRef="#br0" timeOffset="15731.9012">8432 14017 188 0,'11'10'71'0,"-11"-10"-38"0,6 15-41 0,-6-5 10 16,0 5-3-16,5 5 0 15,1 5 1-15,0 0 2 16,5 11-1-16,0-1-3 0,6-5 1 16,0 0 1-16,0-15 2 15,6 0 10-15,-1-10 4 0,7 1 15 16,5-12 5-16,0 1-8 15,0-10-2-15,5 5-11 16,6 5-2-16,1-5-9 16,5 10-3-16,11-5-1 15,0 5 0-15,0-10-3 16,1 5 2-16,10-5-1 16,6-5-2-16,12-10 3 15,22-10 2-15,6-11 0 16,0-4 2-16,5-5 4 15,-5-1 4-15,0 6-9 16,-17 5 0-16,-6 15-9 16,-5 4 0-16,-23 26-15 15,-12 11-3-15,-16 19 2 0,-17-10 3 16,-23 5-37 0,-17-20-14-16,-12-10-17 15</inkml:trace>
  <inkml:trace contextRef="#ctx0" brushRef="#br0" timeOffset="16272.2295">8590 14570 236 0,'57'5'88'0,"-35"-5"-48"0,12-10-47 0,-22 5 16 16,10-5-10-16,12 0 0 16,6 0-1-16,11-5 0 15,17 0 2-15,0 0-3 0,5-11 2 16,1 6 1-16,11 0 2 15,-1 5-3-15,7 0 0 16,5 0 1-16,6 10 0 16,0 0 4-16,-6 5 2 15,-5 5 0-15,-1 0-1 16,1-5-6-16,-6 0 1 16,0-5-9-16,11 0-2 15,-11 0-5-15,-12 0-1 16,-10 0-6-16,-18-5 0 15,-11 0-59-15</inkml:trace>
  <inkml:trace contextRef="#ctx0" brushRef="#br0" timeOffset="16817.2421">6649 13634 268 0,'5'31'101'0,"-21"-16"-54"0,-7 15-55 15,12-10 18-15,-1 10-11 16,7 10 0-16,-1 11 1 16,6 9 2-16,0 11-1 15,6 14-1-15,-1-9 3 0,1 4 4 16,0-5 4-16,-1 6-6 15,1-6-3-15,0-9-4 16,5-11 1-16,0-10-34 16,6-9-17-16,6-31-59 15</inkml:trace>
  <inkml:trace contextRef="#ctx0" brushRef="#br0" timeOffset="17053.9109">6196 12644 360 0,'51'-16'134'0,"-17"16"-72"0,23 16-77 0,-18-6 19 15,29 25-36-15,23 10-9 16,11 20-6-16,5 6-1 15,6 9 27-15,6 1 4 0,0-1 8 16,5-4-11-16,-10-1-2 0,-13-4-63 16</inkml:trace>
  <inkml:trace contextRef="#ctx0" brushRef="#br0" timeOffset="18238.6188">8765 14686 232 0,'34'15'88'0,"-17"-10"-48"0,23 25-42 0,-23-15 17 16,6 5-11-16,5 5-2 16,0 6-6-16,6 4-2 15,6-5 3-15,-1 10 1 0,1-5 2 16,0 1 0-16,5-6 0 16,0 0 4-16,6-5 2 15,6-5 2-15,11 5 0 16,5-14-4-16,12 9-1 15,6 0-3-15,5 5-1 16,-6 5-8-16,7 20-4 0,5-4-11 16,5 4-5-16,6 10 13 15,0-9 7-15,-11-6 3 16,-11-10 5 0,-6-10-71-16,-6-15-37 15,6-25 46-15</inkml:trace>
  <inkml:trace contextRef="#ctx0" brushRef="#br0" timeOffset="20715.783">11295 5305 236 0,'-79'-36'88'0,"22"31"-48"0,-27 5-51 0,44 10 13 16,-17 21-9-16,-11 14 2 16,-16 20 3-16,-13 11 1 15,1 24 1-15,-6 1 0 0,12 30 2 0,10 10 5 16,18 9 4-16,34 16 2 15,39 26 5-15,57 9 1 16,40 0 1-16,33-5-7 16,29 0 0-16,28-15-8 15,11-20-1-15,18-35-4 16,11-25-1-16,-1-41 12 16,1-50 5-16,5-45 3 15,-33-40 3-15,-46-31-6 16,-40-30-1-16,-33-35-7 15,-46-10-3-15,-62-40-2 16,-68 4-3-16,-51 11 1 16,-62 35-1-16,-45 35-3 0,-29 51 2 15,-5 40-61-15,5 65-28 16,52 25-51 0</inkml:trace>
</inkml:ink>
</file>

<file path=ppt/media/image1.jpg>
</file>

<file path=ppt/media/image1.png>
</file>

<file path=ppt/media/image10.png>
</file>

<file path=ppt/media/image100.png>
</file>

<file path=ppt/media/image11.png>
</file>

<file path=ppt/media/image110.png>
</file>

<file path=ppt/media/image12.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40.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20.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0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jpeg>
</file>

<file path=ppt/media/image55.png>
</file>

<file path=ppt/media/image56.png>
</file>

<file path=ppt/media/image57.png>
</file>

<file path=ppt/media/image570.png>
</file>

<file path=ppt/media/image58.png>
</file>

<file path=ppt/media/image59.png>
</file>

<file path=ppt/media/image6.jp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jpg>
</file>

<file path=ppt/media/image75.png>
</file>

<file path=ppt/media/image76.png>
</file>

<file path=ppt/media/image77.png>
</file>

<file path=ppt/media/image78.png>
</file>

<file path=ppt/media/image79.png>
</file>

<file path=ppt/media/image8.png>
</file>

<file path=ppt/media/image80.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C580DF-E201-4561-8C22-8E26E1B77DE8}" type="datetimeFigureOut">
              <a:rPr lang="zh-CN" altLang="en-US" smtClean="0"/>
              <a:t>2018/3/14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D04F4A-8492-4308-94CC-55A34577D571}" type="slidenum">
              <a:rPr lang="zh-CN" altLang="en-US" smtClean="0"/>
              <a:t>‹#›</a:t>
            </a:fld>
            <a:endParaRPr lang="zh-CN" altLang="en-US"/>
          </a:p>
        </p:txBody>
      </p:sp>
    </p:spTree>
    <p:extLst>
      <p:ext uri="{BB962C8B-B14F-4D97-AF65-F5344CB8AC3E}">
        <p14:creationId xmlns:p14="http://schemas.microsoft.com/office/powerpoint/2010/main" val="3117658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79AC36C-4AF2-4ED3-9DF0-1937DB16CBCC}" type="slidenum">
              <a:rPr lang="zh-CN" altLang="en-US" smtClean="0"/>
              <a:t>2</a:t>
            </a:fld>
            <a:endParaRPr lang="zh-CN" altLang="en-US"/>
          </a:p>
        </p:txBody>
      </p:sp>
    </p:spTree>
    <p:extLst>
      <p:ext uri="{BB962C8B-B14F-4D97-AF65-F5344CB8AC3E}">
        <p14:creationId xmlns:p14="http://schemas.microsoft.com/office/powerpoint/2010/main" val="995431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12</a:t>
            </a:fld>
            <a:endParaRPr lang="zh-CN" altLang="en-US"/>
          </a:p>
        </p:txBody>
      </p:sp>
    </p:spTree>
    <p:extLst>
      <p:ext uri="{BB962C8B-B14F-4D97-AF65-F5344CB8AC3E}">
        <p14:creationId xmlns:p14="http://schemas.microsoft.com/office/powerpoint/2010/main" val="1157610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79AC36C-4AF2-4ED3-9DF0-1937DB16CBCC}" type="slidenum">
              <a:rPr lang="zh-CN" altLang="en-US" smtClean="0"/>
              <a:t>13</a:t>
            </a:fld>
            <a:endParaRPr lang="zh-CN" altLang="en-US"/>
          </a:p>
        </p:txBody>
      </p:sp>
    </p:spTree>
    <p:extLst>
      <p:ext uri="{BB962C8B-B14F-4D97-AF65-F5344CB8AC3E}">
        <p14:creationId xmlns:p14="http://schemas.microsoft.com/office/powerpoint/2010/main" val="3483876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15</a:t>
            </a:fld>
            <a:endParaRPr lang="zh-CN" altLang="en-US"/>
          </a:p>
        </p:txBody>
      </p:sp>
    </p:spTree>
    <p:extLst>
      <p:ext uri="{BB962C8B-B14F-4D97-AF65-F5344CB8AC3E}">
        <p14:creationId xmlns:p14="http://schemas.microsoft.com/office/powerpoint/2010/main" val="12727214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采用不同的原型表示、不同的求解方式，将产生不同的算法。下面介绍几种著名的原型聚类算法：</a:t>
            </a:r>
            <a:r>
              <a:rPr lang="en-US" altLang="zh-CN" dirty="0"/>
              <a:t>1</a:t>
            </a:r>
            <a:r>
              <a:rPr lang="zh-CN" altLang="en-US" dirty="0"/>
              <a:t>、</a:t>
            </a:r>
            <a:r>
              <a:rPr lang="en-US" altLang="zh-CN" dirty="0"/>
              <a:t>2</a:t>
            </a:r>
            <a:r>
              <a:rPr lang="zh-CN" altLang="en-US" dirty="0"/>
              <a:t>、</a:t>
            </a:r>
            <a:r>
              <a:rPr lang="en-US" altLang="zh-CN" dirty="0"/>
              <a:t>3</a:t>
            </a:r>
            <a:r>
              <a:rPr lang="zh-CN" altLang="en-US" dirty="0"/>
              <a:t>。接下来我们依次来看一下这三个算法。</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66029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2216407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Kmeans</a:t>
            </a:r>
            <a:r>
              <a:rPr lang="zh-CN" altLang="en-US" dirty="0"/>
              <a:t>的算法流程如图所示，其中主要分为三部分，①对均值向量进行初始化 ②计算样本到每个均指向量的距离，并将该样本划入距离最小的簇中 ③更新均值向量</a:t>
            </a:r>
            <a:endParaRPr lang="en-US" altLang="zh-CN" dirty="0"/>
          </a:p>
          <a:p>
            <a:r>
              <a:rPr lang="zh-CN" altLang="en-US" dirty="0"/>
              <a:t>然后不断重复②③操作，直到当前均值向量均未更新时，算法结束</a:t>
            </a:r>
            <a:endParaRPr lang="en-US" altLang="zh-CN" dirty="0"/>
          </a:p>
          <a:p>
            <a:r>
              <a:rPr lang="zh-CN" altLang="en-US" dirty="0"/>
              <a:t>为避免运行时间过长，通常设置一个最大迭代次数或最小更新阈值，来控制算法停止的时机。</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901145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dirty="0"/>
              <a:t>如图所示，对这个数据集，我们取</a:t>
            </a:r>
            <a:r>
              <a:rPr lang="en-US" altLang="zh-CN" dirty="0"/>
              <a:t>k=2</a:t>
            </a:r>
            <a:r>
              <a:rPr lang="zh-CN" altLang="en-US" dirty="0"/>
              <a:t>，也就是要分成</a:t>
            </a:r>
            <a:r>
              <a:rPr lang="en-US" altLang="zh-CN" dirty="0"/>
              <a:t>2</a:t>
            </a:r>
            <a:r>
              <a:rPr lang="zh-CN" altLang="en-US" dirty="0"/>
              <a:t>类，随机初始化</a:t>
            </a:r>
            <a:r>
              <a:rPr lang="en-US" altLang="zh-CN" dirty="0"/>
              <a:t>2</a:t>
            </a:r>
            <a:r>
              <a:rPr lang="zh-CN" altLang="en-US" dirty="0"/>
              <a:t>个原型变量，如图</a:t>
            </a:r>
            <a:r>
              <a:rPr lang="en-US" altLang="zh-CN" dirty="0"/>
              <a:t>b</a:t>
            </a:r>
          </a:p>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dirty="0"/>
              <a:t>之后通过算法不断迭代更新这两个原型变量，即计算样本与每个原型变量之间的距离，将样本归类到距离最近的类中如图</a:t>
            </a:r>
            <a:r>
              <a:rPr lang="en-US" altLang="zh-CN" dirty="0"/>
              <a:t>c</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然后重新计算每个类中所有样本的均值向量，将这两个点更新为新的均值，如图</a:t>
            </a:r>
            <a:r>
              <a:rPr lang="en-US" altLang="zh-CN" dirty="0"/>
              <a:t>d</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然后再次重复计算样本与当前每个原型变量之间的距离，将样本归类到距离最近的类中，如图</a:t>
            </a:r>
            <a:r>
              <a:rPr lang="en-US" altLang="zh-CN" dirty="0"/>
              <a:t>e</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如此不断迭代，直到我们发现，每两次迭代产生的原型变量的差值小于某个阈值，此时迭代停止</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即收敛到了局部最优解，</a:t>
            </a:r>
            <a:r>
              <a:rPr lang="en-US" altLang="zh-CN" dirty="0" err="1"/>
              <a:t>kmeans</a:t>
            </a:r>
            <a:r>
              <a:rPr lang="zh-CN" altLang="en-US" dirty="0"/>
              <a:t>算法结束</a:t>
            </a: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1096145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我们以西瓜数据集为例，假定聚类簇数</a:t>
            </a:r>
            <a:r>
              <a:rPr lang="en-US" altLang="zh-CN" dirty="0"/>
              <a:t>k=3</a:t>
            </a:r>
            <a:r>
              <a:rPr lang="zh-CN" altLang="en-US" dirty="0"/>
              <a:t>，则在算法开始时随机选取三个样本</a:t>
            </a:r>
            <a:r>
              <a:rPr lang="en-US" altLang="zh-CN" dirty="0"/>
              <a:t>x6</a:t>
            </a:r>
            <a:r>
              <a:rPr lang="zh-CN" altLang="en-US" dirty="0"/>
              <a:t>，</a:t>
            </a:r>
            <a:r>
              <a:rPr lang="en-US" altLang="zh-CN" dirty="0"/>
              <a:t>x12</a:t>
            </a:r>
            <a:r>
              <a:rPr lang="zh-CN" altLang="en-US" dirty="0"/>
              <a:t>，</a:t>
            </a:r>
            <a:r>
              <a:rPr lang="en-US" altLang="zh-CN" dirty="0"/>
              <a:t>x27</a:t>
            </a:r>
            <a:r>
              <a:rPr lang="zh-CN" altLang="en-US" dirty="0"/>
              <a:t>作为初始均值向量</a:t>
            </a:r>
            <a:endParaRPr lang="en-US" altLang="zh-CN" dirty="0"/>
          </a:p>
          <a:p>
            <a:r>
              <a:rPr lang="zh-CN" altLang="en-US" dirty="0"/>
              <a:t>考察样本</a:t>
            </a:r>
            <a:r>
              <a:rPr lang="en-US" altLang="zh-CN" dirty="0"/>
              <a:t>x1</a:t>
            </a:r>
            <a:r>
              <a:rPr lang="zh-CN" altLang="en-US" dirty="0"/>
              <a:t>，计算出它与当前</a:t>
            </a:r>
            <a:r>
              <a:rPr lang="en-US" altLang="zh-CN" dirty="0"/>
              <a:t>3</a:t>
            </a:r>
            <a:r>
              <a:rPr lang="zh-CN" altLang="en-US" dirty="0"/>
              <a:t>个均值向量的距离分别为</a:t>
            </a:r>
            <a:r>
              <a:rPr lang="en-US" altLang="zh-CN" dirty="0"/>
              <a:t>0.369,0.506,0.166</a:t>
            </a:r>
            <a:r>
              <a:rPr lang="zh-CN" altLang="en-US" dirty="0"/>
              <a:t>，发现</a:t>
            </a:r>
            <a:r>
              <a:rPr lang="en-US" altLang="zh-CN" dirty="0"/>
              <a:t>x1</a:t>
            </a:r>
            <a:r>
              <a:rPr lang="zh-CN" altLang="en-US" dirty="0"/>
              <a:t>与</a:t>
            </a:r>
            <a:r>
              <a:rPr lang="en-US" altLang="zh-CN" dirty="0"/>
              <a:t>μ3</a:t>
            </a:r>
            <a:r>
              <a:rPr lang="zh-CN" altLang="en-US" dirty="0"/>
              <a:t>的距离最近，因此将他划入</a:t>
            </a:r>
            <a:r>
              <a:rPr lang="en-US" altLang="zh-CN" dirty="0"/>
              <a:t>C3</a:t>
            </a:r>
            <a:r>
              <a:rPr lang="zh-CN" altLang="en-US" dirty="0"/>
              <a:t>簇中</a:t>
            </a:r>
            <a:endParaRPr lang="en-US" altLang="zh-CN" dirty="0"/>
          </a:p>
          <a:p>
            <a:r>
              <a:rPr lang="zh-CN" altLang="en-US" dirty="0"/>
              <a:t>之后以此类推，将数据集中所有样本都计算一下，得到最终的簇划分如图所示</a:t>
            </a:r>
            <a:endParaRPr lang="en-US" altLang="zh-CN" dirty="0"/>
          </a:p>
          <a:p>
            <a:r>
              <a:rPr lang="zh-CN" altLang="en-US" dirty="0"/>
              <a:t>然后我们再重新计算这三个簇的均值向量，再重新计算每个样本到这三个新的均值向量间的距离并进行划分，如果我们发现连续两次划分的结果相同，则算法结束，得到最终的簇划分。</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89803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976319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2272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3</a:t>
            </a:fld>
            <a:endParaRPr lang="zh-CN" altLang="en-US"/>
          </a:p>
        </p:txBody>
      </p:sp>
    </p:spTree>
    <p:extLst>
      <p:ext uri="{BB962C8B-B14F-4D97-AF65-F5344CB8AC3E}">
        <p14:creationId xmlns:p14="http://schemas.microsoft.com/office/powerpoint/2010/main" val="3633716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LVQ</a:t>
            </a:r>
            <a:r>
              <a:rPr lang="zh-CN" altLang="en-US" dirty="0"/>
              <a:t>算法伪代码如图所示，算法主要分为三部分：①初始化原型向量 ②计算样本与每个原型向量的距离，找出最近的原型向量 ③根据样本实际类别标记与原型向量预设的类别标记是否相等，来更新原型向量</a:t>
            </a:r>
            <a:endParaRPr lang="en-US" altLang="zh-CN" dirty="0"/>
          </a:p>
          <a:p>
            <a:r>
              <a:rPr lang="zh-CN" altLang="en-US" dirty="0"/>
              <a:t>不断重复②③操作，直到达到最大迭代次数，或者原型向量的更新幅度小于某个阈值的时候，算法结束</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770309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我们以西瓜数据集为例，令</a:t>
            </a:r>
            <a:r>
              <a:rPr lang="en-US" altLang="zh-CN" dirty="0"/>
              <a:t>9-21</a:t>
            </a:r>
            <a:r>
              <a:rPr lang="zh-CN" altLang="en-US" dirty="0"/>
              <a:t>号样本的类别标记为</a:t>
            </a:r>
            <a:r>
              <a:rPr lang="en-US" altLang="zh-CN" dirty="0"/>
              <a:t>c2</a:t>
            </a:r>
            <a:r>
              <a:rPr lang="zh-CN" altLang="en-US" dirty="0"/>
              <a:t>，其他样本的类别标记为</a:t>
            </a:r>
            <a:r>
              <a:rPr lang="en-US" altLang="zh-CN" dirty="0"/>
              <a:t>c1</a:t>
            </a:r>
            <a:r>
              <a:rPr lang="zh-CN" altLang="en-US" dirty="0"/>
              <a:t>，假定</a:t>
            </a:r>
            <a:r>
              <a:rPr lang="en-US" altLang="zh-CN" dirty="0"/>
              <a:t>q=5</a:t>
            </a:r>
            <a:r>
              <a:rPr lang="zh-CN" altLang="en-US" dirty="0"/>
              <a:t>，即我们的目标是找到</a:t>
            </a:r>
            <a:r>
              <a:rPr lang="en-US" altLang="zh-CN" dirty="0"/>
              <a:t>5</a:t>
            </a:r>
            <a:r>
              <a:rPr lang="zh-CN" altLang="en-US" dirty="0"/>
              <a:t>个原型向量</a:t>
            </a:r>
            <a:r>
              <a:rPr lang="en-US" altLang="zh-CN" dirty="0"/>
              <a:t>p1.</a:t>
            </a:r>
            <a:r>
              <a:rPr lang="zh-CN" altLang="en-US" dirty="0"/>
              <a:t>。。。。，并假定其对应的类别标记分别为</a:t>
            </a:r>
            <a:r>
              <a:rPr lang="en-US" altLang="zh-CN" dirty="0"/>
              <a:t>c1.</a:t>
            </a:r>
            <a:r>
              <a:rPr lang="zh-CN" altLang="en-US" dirty="0"/>
              <a:t>。。。。</a:t>
            </a:r>
            <a:endParaRPr lang="en-US" altLang="zh-CN" dirty="0"/>
          </a:p>
          <a:p>
            <a:r>
              <a:rPr lang="zh-CN" altLang="en-US" dirty="0"/>
              <a:t>算法开始时，我们需要对原型向量进行随机初始化，假定初始化为样本</a:t>
            </a:r>
            <a:r>
              <a:rPr lang="en-US" altLang="zh-CN" dirty="0"/>
              <a:t>x5.</a:t>
            </a:r>
            <a:r>
              <a:rPr lang="zh-CN" altLang="en-US" dirty="0"/>
              <a:t>。。。。，在第一轮迭代中，我们假定随机选取的样本为</a:t>
            </a:r>
            <a:r>
              <a:rPr lang="en-US" altLang="zh-CN" dirty="0"/>
              <a:t>x1</a:t>
            </a:r>
            <a:r>
              <a:rPr lang="zh-CN" altLang="en-US" dirty="0"/>
              <a:t>，该样本与当前原型向量的距离分别为。。。。。，我们发现</a:t>
            </a:r>
            <a:r>
              <a:rPr lang="en-US" altLang="zh-CN" dirty="0"/>
              <a:t>p5</a:t>
            </a:r>
            <a:r>
              <a:rPr lang="zh-CN" altLang="en-US" dirty="0"/>
              <a:t>和</a:t>
            </a:r>
            <a:r>
              <a:rPr lang="en-US" altLang="zh-CN" dirty="0"/>
              <a:t>x1</a:t>
            </a:r>
            <a:r>
              <a:rPr lang="zh-CN" altLang="en-US" dirty="0"/>
              <a:t>的距离最近，且具有相同的类别标记</a:t>
            </a:r>
            <a:r>
              <a:rPr lang="en-US" altLang="zh-CN" dirty="0"/>
              <a:t>c1</a:t>
            </a:r>
            <a:r>
              <a:rPr lang="zh-CN" altLang="en-US" dirty="0"/>
              <a:t>，因此我们将</a:t>
            </a:r>
            <a:r>
              <a:rPr lang="en-US" altLang="zh-CN" dirty="0"/>
              <a:t>p5</a:t>
            </a:r>
            <a:r>
              <a:rPr lang="zh-CN" altLang="en-US" dirty="0"/>
              <a:t>通过如上公式更新。</a:t>
            </a:r>
            <a:endParaRPr lang="en-US" altLang="zh-CN" dirty="0"/>
          </a:p>
          <a:p>
            <a:r>
              <a:rPr lang="zh-CN" altLang="en-US" dirty="0"/>
              <a:t>之后就是不断选取随机样本，不断更新对应的原型向量，经过不同迭代轮数之后的聚类结果我们可以来看一下。</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12681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51294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7528230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GMM</a:t>
            </a:r>
            <a:r>
              <a:rPr lang="zh-CN" altLang="en-US" dirty="0"/>
              <a:t>的伪代码如图所示，主要分为以下几部分：①初始化模型参数 ②针对每一个样本，计算其在各个高斯分布下的概率</a:t>
            </a:r>
            <a:r>
              <a:rPr lang="zh-CN" altLang="en-US" baseline="0" dirty="0"/>
              <a:t> ③更新模型参数 </a:t>
            </a: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a:t>重复步骤②③，直到满足停止条件，例如达到最大迭代轮数，最后根据高斯混合分布确定簇划分</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591600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还是以西瓜数据集为例，令高斯混合成分的个数</a:t>
            </a:r>
            <a:r>
              <a:rPr lang="en-US" altLang="zh-CN" dirty="0"/>
              <a:t>k=3</a:t>
            </a:r>
          </a:p>
          <a:p>
            <a:r>
              <a:rPr lang="zh-CN" altLang="en-US" dirty="0"/>
              <a:t>算法开始时，假定将高斯混合分布的模型参数初始化为：。。。。</a:t>
            </a:r>
            <a:endParaRPr lang="en-US" altLang="zh-CN" dirty="0"/>
          </a:p>
          <a:p>
            <a:r>
              <a:rPr lang="zh-CN" altLang="en-US" dirty="0"/>
              <a:t>在第一轮迭代中，先计算样本由各混合成分生成的后验概率，以</a:t>
            </a:r>
            <a:r>
              <a:rPr lang="en-US" altLang="zh-CN" dirty="0"/>
              <a:t>x1</a:t>
            </a:r>
            <a:r>
              <a:rPr lang="zh-CN" altLang="en-US" dirty="0"/>
              <a:t>为例，算出后验概率为。。。。，然后我们计算出所有样本对应于这三个混合成分的后验概率</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0141670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之后根据这些后验概率，用如上公式更新模型参数，由此，九个参数更新为了这样</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之后，我们不断重复上述过程，即通过高斯分布计算各样本的后验概率，再通过后验概率更新各高斯分布的参数。</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在不同轮数之后的聚类结果如图</a:t>
            </a: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4720208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91988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4F162-E36C-4DDD-A1C2-6802B8D150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92399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A36059-F50D-4827-91DD-B9C1AA046DD4}"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69141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4</a:t>
            </a:fld>
            <a:endParaRPr lang="zh-CN" altLang="en-US"/>
          </a:p>
        </p:txBody>
      </p:sp>
    </p:spTree>
    <p:extLst>
      <p:ext uri="{BB962C8B-B14F-4D97-AF65-F5344CB8AC3E}">
        <p14:creationId xmlns:p14="http://schemas.microsoft.com/office/powerpoint/2010/main" val="22781829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96</a:t>
            </a:fld>
            <a:endParaRPr lang="zh-CN" altLang="en-US"/>
          </a:p>
        </p:txBody>
      </p:sp>
    </p:spTree>
    <p:extLst>
      <p:ext uri="{BB962C8B-B14F-4D97-AF65-F5344CB8AC3E}">
        <p14:creationId xmlns:p14="http://schemas.microsoft.com/office/powerpoint/2010/main" val="4198242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107</a:t>
            </a:fld>
            <a:endParaRPr lang="zh-CN" altLang="en-US"/>
          </a:p>
        </p:txBody>
      </p:sp>
    </p:spTree>
    <p:extLst>
      <p:ext uri="{BB962C8B-B14F-4D97-AF65-F5344CB8AC3E}">
        <p14:creationId xmlns:p14="http://schemas.microsoft.com/office/powerpoint/2010/main" val="1354747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5</a:t>
            </a:fld>
            <a:endParaRPr lang="zh-CN" altLang="en-US"/>
          </a:p>
        </p:txBody>
      </p:sp>
    </p:spTree>
    <p:extLst>
      <p:ext uri="{BB962C8B-B14F-4D97-AF65-F5344CB8AC3E}">
        <p14:creationId xmlns:p14="http://schemas.microsoft.com/office/powerpoint/2010/main" val="870970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6</a:t>
            </a:fld>
            <a:endParaRPr lang="zh-CN" altLang="en-US"/>
          </a:p>
        </p:txBody>
      </p:sp>
    </p:spTree>
    <p:extLst>
      <p:ext uri="{BB962C8B-B14F-4D97-AF65-F5344CB8AC3E}">
        <p14:creationId xmlns:p14="http://schemas.microsoft.com/office/powerpoint/2010/main" val="1679373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看                                                                                                                                                                                                                                                                                                                                                                                                                                                                                                                                                                                                                                                                                                                             名命名空间</a:t>
            </a:r>
          </a:p>
        </p:txBody>
      </p:sp>
      <p:sp>
        <p:nvSpPr>
          <p:cNvPr id="4" name="灯片编号占位符 3"/>
          <p:cNvSpPr>
            <a:spLocks noGrp="1"/>
          </p:cNvSpPr>
          <p:nvPr>
            <p:ph type="sldNum" sz="quarter" idx="10"/>
          </p:nvPr>
        </p:nvSpPr>
        <p:spPr/>
        <p:txBody>
          <a:bodyPr/>
          <a:lstStyle/>
          <a:p>
            <a:fld id="{75D04F4A-8492-4308-94CC-55A34577D571}" type="slidenum">
              <a:rPr lang="zh-CN" altLang="en-US" smtClean="0"/>
              <a:t>7</a:t>
            </a:fld>
            <a:endParaRPr lang="zh-CN" altLang="en-US"/>
          </a:p>
        </p:txBody>
      </p:sp>
    </p:spTree>
    <p:extLst>
      <p:ext uri="{BB962C8B-B14F-4D97-AF65-F5344CB8AC3E}">
        <p14:creationId xmlns:p14="http://schemas.microsoft.com/office/powerpoint/2010/main" val="1769638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试卷相似</a:t>
            </a:r>
            <a:endParaRPr lang="en-US" altLang="zh-CN" dirty="0"/>
          </a:p>
          <a:p>
            <a:r>
              <a:rPr lang="zh-CN" altLang="en-US" dirty="0"/>
              <a:t>人脸相似</a:t>
            </a:r>
          </a:p>
        </p:txBody>
      </p:sp>
      <p:sp>
        <p:nvSpPr>
          <p:cNvPr id="4" name="灯片编号占位符 3"/>
          <p:cNvSpPr>
            <a:spLocks noGrp="1"/>
          </p:cNvSpPr>
          <p:nvPr>
            <p:ph type="sldNum" sz="quarter" idx="10"/>
          </p:nvPr>
        </p:nvSpPr>
        <p:spPr/>
        <p:txBody>
          <a:bodyPr/>
          <a:lstStyle/>
          <a:p>
            <a:fld id="{75D04F4A-8492-4308-94CC-55A34577D571}" type="slidenum">
              <a:rPr lang="zh-CN" altLang="en-US" smtClean="0"/>
              <a:t>8</a:t>
            </a:fld>
            <a:endParaRPr lang="zh-CN" altLang="en-US"/>
          </a:p>
        </p:txBody>
      </p:sp>
    </p:spTree>
    <p:extLst>
      <p:ext uri="{BB962C8B-B14F-4D97-AF65-F5344CB8AC3E}">
        <p14:creationId xmlns:p14="http://schemas.microsoft.com/office/powerpoint/2010/main" val="3375290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10</a:t>
            </a:fld>
            <a:endParaRPr lang="zh-CN" altLang="en-US"/>
          </a:p>
        </p:txBody>
      </p:sp>
    </p:spTree>
    <p:extLst>
      <p:ext uri="{BB962C8B-B14F-4D97-AF65-F5344CB8AC3E}">
        <p14:creationId xmlns:p14="http://schemas.microsoft.com/office/powerpoint/2010/main" val="1008787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D04F4A-8492-4308-94CC-55A34577D571}" type="slidenum">
              <a:rPr lang="zh-CN" altLang="en-US" smtClean="0"/>
              <a:t>11</a:t>
            </a:fld>
            <a:endParaRPr lang="zh-CN" altLang="en-US"/>
          </a:p>
        </p:txBody>
      </p:sp>
    </p:spTree>
    <p:extLst>
      <p:ext uri="{BB962C8B-B14F-4D97-AF65-F5344CB8AC3E}">
        <p14:creationId xmlns:p14="http://schemas.microsoft.com/office/powerpoint/2010/main" val="2365728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E94559-89AA-4A13-AEC7-F4B7859427F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8FFD949-E394-4B63-9B27-0D64E7A0A9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7D878BC-562D-4B89-B844-4A8517932147}"/>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ECCFC402-2387-43AA-9B11-3494C92ACE2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1404C0C-7D98-462E-97CC-A2AC7CB11F00}"/>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3159080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F650A3-1735-4096-B7F0-921CE08BA0C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98051F4-F41F-4F12-BEB2-8CB38412E86B}"/>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83940A0-12F6-44F0-902B-1E49A39E4B97}"/>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45D0CCAC-30DD-41C5-9A97-11760E8CA51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20F43BE-82D1-4D5C-92E3-C4CC50B6C413}"/>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1606996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CE8EA5C-A35E-43AA-BE3A-50227527325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CEED0E6-AF21-41A0-AF17-7CDE4E923D9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417F628-AE1E-4D3C-BCFA-C3B80AA11DF4}"/>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A4F5FEC2-FEF5-4795-AB5E-8F9978A5F7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FC5ACA7-9536-4CDE-8214-CF014F0C9BDF}"/>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3177940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144A08-4F8B-4CC8-BB80-33EDA9C3CAA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C88C81-AC21-412C-98E9-81F4D6D2C078}"/>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D8749B4-7994-4FCF-9294-214B89EC50E9}"/>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7BC2A64C-4E7C-49E4-B804-2A93B0E0524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77E21C3-393D-4672-9E5D-299E79F510ED}"/>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3072419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212FD9-B42E-4B8D-87F9-7DE4C83AAC3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57C807F-D3B7-4D9C-A7AD-C2A3B12BC0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513AD107-89A8-4BB9-9EF1-5672E73EEB61}"/>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6BE4FDAA-53CC-4728-B9E1-9A06A22B4D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512C79-2CA0-4F5F-BB64-2B0265623F09}"/>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1452146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2CD273-E6D8-4D13-8052-F3800BDB0F7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46236F2-1E97-4FAB-A075-EB248D559736}"/>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D6AC3FE3-CB3B-4F2C-96D7-05EFEEC7451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A1D7E3B1-62D6-49FB-AA1F-2F9365FA1172}"/>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6" name="页脚占位符 5">
            <a:extLst>
              <a:ext uri="{FF2B5EF4-FFF2-40B4-BE49-F238E27FC236}">
                <a16:creationId xmlns:a16="http://schemas.microsoft.com/office/drawing/2014/main" id="{29C90C23-53C2-4CB1-813B-2EA6EEE44B3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8A013E2-3F6E-4278-AFB9-5C0F701491DC}"/>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5040443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475A6D-711E-42A5-A849-FF4B64FBBD3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4690422-7BF7-43B3-9820-72BAA4AF84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17E8004-5DE5-4DAA-87E7-7722DBFD9878}"/>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245AAB9F-D7BC-4BF3-B15A-A45222DD5C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EBCAE25-FB7E-407C-BAFA-E5620C031825}"/>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B6B03C8-9EA3-418D-A214-F6267CF19183}"/>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8" name="页脚占位符 7">
            <a:extLst>
              <a:ext uri="{FF2B5EF4-FFF2-40B4-BE49-F238E27FC236}">
                <a16:creationId xmlns:a16="http://schemas.microsoft.com/office/drawing/2014/main" id="{51A13279-5EB1-4232-B6D3-A6DF4E50884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595B71E-0E11-4B1B-92B9-5FA24FC4A3A3}"/>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654220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843329-771F-407E-8CF6-E5014DCA058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254A0F7-F118-4E97-8A5D-7D2F81FE861D}"/>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4" name="页脚占位符 3">
            <a:extLst>
              <a:ext uri="{FF2B5EF4-FFF2-40B4-BE49-F238E27FC236}">
                <a16:creationId xmlns:a16="http://schemas.microsoft.com/office/drawing/2014/main" id="{307000FC-B5F9-487C-93BF-FF6C8F5DC9B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15E4AC6-E0E2-4C15-B827-36471F702FBE}"/>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26417502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1CFD76E-A36B-475B-A0C7-D4B4BEB1CB83}"/>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3" name="页脚占位符 2">
            <a:extLst>
              <a:ext uri="{FF2B5EF4-FFF2-40B4-BE49-F238E27FC236}">
                <a16:creationId xmlns:a16="http://schemas.microsoft.com/office/drawing/2014/main" id="{61663CF6-3792-4E9B-A6EF-15115DDEAFE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5A6388D-EE1C-4926-BCB1-3465BFB3680E}"/>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1270448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760632-BBC3-4CC1-A38B-0679F4F5EDF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5328934-4CA7-4030-AF01-171270DD9B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3D48FC26-484E-45F3-B66F-4B3C94D7AC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F2903D0-4231-41AA-BA92-2AE978C57732}"/>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6" name="页脚占位符 5">
            <a:extLst>
              <a:ext uri="{FF2B5EF4-FFF2-40B4-BE49-F238E27FC236}">
                <a16:creationId xmlns:a16="http://schemas.microsoft.com/office/drawing/2014/main" id="{7CFBDEBD-73BA-4022-BA05-596D54F43B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4AA5EF9-3CC3-44F4-B94D-E007E066007D}"/>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2801143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5870B9-1A4C-4997-9954-B9665E966C3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EDFEF0E-1AC7-4155-8EB0-1CF2D74F00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C5D177-5949-43B7-B436-29F535F858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8C0666A-2BB5-49BA-B207-D730820226A3}"/>
              </a:ext>
            </a:extLst>
          </p:cNvPr>
          <p:cNvSpPr>
            <a:spLocks noGrp="1"/>
          </p:cNvSpPr>
          <p:nvPr>
            <p:ph type="dt" sz="half" idx="10"/>
          </p:nvPr>
        </p:nvSpPr>
        <p:spPr/>
        <p:txBody>
          <a:bodyPr/>
          <a:lstStyle/>
          <a:p>
            <a:fld id="{4AFF8CD1-D844-44F0-912A-FE6947742A91}" type="datetimeFigureOut">
              <a:rPr lang="zh-CN" altLang="en-US" smtClean="0"/>
              <a:t>2018/3/14</a:t>
            </a:fld>
            <a:endParaRPr lang="zh-CN" altLang="en-US"/>
          </a:p>
        </p:txBody>
      </p:sp>
      <p:sp>
        <p:nvSpPr>
          <p:cNvPr id="6" name="页脚占位符 5">
            <a:extLst>
              <a:ext uri="{FF2B5EF4-FFF2-40B4-BE49-F238E27FC236}">
                <a16:creationId xmlns:a16="http://schemas.microsoft.com/office/drawing/2014/main" id="{99F518A1-CE37-48A7-9FB4-08A184CE80E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786FE93-B4C7-43CC-81B3-33EA1F06BFB1}"/>
              </a:ext>
            </a:extLst>
          </p:cNvPr>
          <p:cNvSpPr>
            <a:spLocks noGrp="1"/>
          </p:cNvSpPr>
          <p:nvPr>
            <p:ph type="sldNum" sz="quarter" idx="12"/>
          </p:nvPr>
        </p:nvSpPr>
        <p:spPr/>
        <p:txBody>
          <a:body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1860122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66CD43F-8FEE-478D-AB01-24A253A2FB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D4F16F3-7405-4F12-B2D9-EAD6359A78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11F4402-36F6-46B4-A7C4-7854ABE229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FF8CD1-D844-44F0-912A-FE6947742A91}" type="datetimeFigureOut">
              <a:rPr lang="zh-CN" altLang="en-US" smtClean="0"/>
              <a:t>2018/3/14</a:t>
            </a:fld>
            <a:endParaRPr lang="zh-CN" altLang="en-US"/>
          </a:p>
        </p:txBody>
      </p:sp>
      <p:sp>
        <p:nvSpPr>
          <p:cNvPr id="5" name="页脚占位符 4">
            <a:extLst>
              <a:ext uri="{FF2B5EF4-FFF2-40B4-BE49-F238E27FC236}">
                <a16:creationId xmlns:a16="http://schemas.microsoft.com/office/drawing/2014/main" id="{7E18DB0C-CE91-40B6-87A8-C846E26D55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7A16817-FEC8-4251-BB03-9C08F1BB12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2DE038-217F-4B12-B9B7-2E2AD0CD469B}" type="slidenum">
              <a:rPr lang="zh-CN" altLang="en-US" smtClean="0"/>
              <a:t>‹#›</a:t>
            </a:fld>
            <a:endParaRPr lang="zh-CN" altLang="en-US"/>
          </a:p>
        </p:txBody>
      </p:sp>
    </p:spTree>
    <p:extLst>
      <p:ext uri="{BB962C8B-B14F-4D97-AF65-F5344CB8AC3E}">
        <p14:creationId xmlns:p14="http://schemas.microsoft.com/office/powerpoint/2010/main" val="491810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80.jp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57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xml"/><Relationship Id="rId5" Type="http://schemas.openxmlformats.org/officeDocument/2006/relationships/image" Target="../media/image87.png"/><Relationship Id="rId4" Type="http://schemas.openxmlformats.org/officeDocument/2006/relationships/customXml" Target="../ink/ink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4.png"/><Relationship Id="rId4" Type="http://schemas.openxmlformats.org/officeDocument/2006/relationships/customXml" Target="../ink/ink1.xml"/></Relationships>
</file>

<file path=ppt/slides/_rels/slide1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customXml" Target="../ink/ink3.xml"/><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2" Type="http://schemas.openxmlformats.org/officeDocument/2006/relationships/image" Target="../media/image5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20.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6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80.png"/></Relationships>
</file>

<file path=ppt/slides/_rels/slide6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400.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2.jpeg"/><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8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240.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9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72.png"/><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74.jp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6494B1-5184-428F-B38D-13EAC9AB4595}"/>
              </a:ext>
            </a:extLst>
          </p:cNvPr>
          <p:cNvSpPr>
            <a:spLocks noGrp="1"/>
          </p:cNvSpPr>
          <p:nvPr>
            <p:ph type="ctrTitle"/>
          </p:nvPr>
        </p:nvSpPr>
        <p:spPr/>
        <p:txBody>
          <a:bodyPr/>
          <a:lstStyle/>
          <a:p>
            <a:r>
              <a:rPr lang="zh-CN" altLang="en-US" dirty="0"/>
              <a:t>聚类</a:t>
            </a:r>
            <a:r>
              <a:rPr lang="en-US" altLang="zh-CN" dirty="0"/>
              <a:t>Clustering</a:t>
            </a:r>
            <a:endParaRPr lang="zh-CN" altLang="en-US" dirty="0"/>
          </a:p>
        </p:txBody>
      </p:sp>
      <p:sp>
        <p:nvSpPr>
          <p:cNvPr id="3" name="副标题 2">
            <a:extLst>
              <a:ext uri="{FF2B5EF4-FFF2-40B4-BE49-F238E27FC236}">
                <a16:creationId xmlns:a16="http://schemas.microsoft.com/office/drawing/2014/main" id="{7AB98F03-8987-4344-B238-287595FBEA05}"/>
              </a:ext>
            </a:extLst>
          </p:cNvPr>
          <p:cNvSpPr>
            <a:spLocks noGrp="1"/>
          </p:cNvSpPr>
          <p:nvPr>
            <p:ph type="subTitle" idx="1"/>
          </p:nvPr>
        </p:nvSpPr>
        <p:spPr/>
        <p:txBody>
          <a:bodyPr/>
          <a:lstStyle/>
          <a:p>
            <a:r>
              <a:rPr lang="zh-CN" altLang="en-US" dirty="0"/>
              <a:t>戎天泽</a:t>
            </a:r>
          </a:p>
        </p:txBody>
      </p:sp>
    </p:spTree>
    <p:extLst>
      <p:ext uri="{BB962C8B-B14F-4D97-AF65-F5344CB8AC3E}">
        <p14:creationId xmlns:p14="http://schemas.microsoft.com/office/powerpoint/2010/main" val="2596485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2BCDAC-C497-4322-A14F-6B9E7AA39F47}"/>
              </a:ext>
            </a:extLst>
          </p:cNvPr>
          <p:cNvSpPr>
            <a:spLocks noGrp="1"/>
          </p:cNvSpPr>
          <p:nvPr>
            <p:ph type="title"/>
          </p:nvPr>
        </p:nvSpPr>
        <p:spPr/>
        <p:txBody>
          <a:bodyPr/>
          <a:lstStyle/>
          <a:p>
            <a:r>
              <a:rPr lang="zh-CN" altLang="en-US" dirty="0"/>
              <a:t>相似度</a:t>
            </a:r>
            <a:r>
              <a:rPr lang="en-US" altLang="zh-CN" dirty="0"/>
              <a:t>Similarity</a:t>
            </a:r>
            <a:endParaRPr lang="zh-CN" altLang="en-US" dirty="0"/>
          </a:p>
        </p:txBody>
      </p:sp>
      <p:pic>
        <p:nvPicPr>
          <p:cNvPr id="5" name="内容占位符 4">
            <a:extLst>
              <a:ext uri="{FF2B5EF4-FFF2-40B4-BE49-F238E27FC236}">
                <a16:creationId xmlns:a16="http://schemas.microsoft.com/office/drawing/2014/main" id="{1555F194-94C3-4528-B0CA-AE5AA070CB8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78733" y="1996465"/>
            <a:ext cx="4784032" cy="3762934"/>
          </a:xfrm>
        </p:spPr>
      </p:pic>
      <p:pic>
        <p:nvPicPr>
          <p:cNvPr id="6" name="图片 5">
            <a:extLst>
              <a:ext uri="{FF2B5EF4-FFF2-40B4-BE49-F238E27FC236}">
                <a16:creationId xmlns:a16="http://schemas.microsoft.com/office/drawing/2014/main" id="{761A3D32-AA3C-4CAB-96E0-3E9E58C7E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7466" y="1996465"/>
            <a:ext cx="4285801" cy="3762934"/>
          </a:xfrm>
          <a:prstGeom prst="rect">
            <a:avLst/>
          </a:prstGeom>
        </p:spPr>
      </p:pic>
    </p:spTree>
    <p:extLst>
      <p:ext uri="{BB962C8B-B14F-4D97-AF65-F5344CB8AC3E}">
        <p14:creationId xmlns:p14="http://schemas.microsoft.com/office/powerpoint/2010/main" val="509967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B70C4B-319B-452E-99B9-13B89DD0F46B}"/>
              </a:ext>
            </a:extLst>
          </p:cNvPr>
          <p:cNvSpPr>
            <a:spLocks noGrp="1"/>
          </p:cNvSpPr>
          <p:nvPr>
            <p:ph type="title"/>
          </p:nvPr>
        </p:nvSpPr>
        <p:spPr/>
        <p:txBody>
          <a:bodyPr/>
          <a:lstStyle/>
          <a:p>
            <a:r>
              <a:rPr lang="en-US" altLang="zh-CN" dirty="0"/>
              <a:t>CV</a:t>
            </a:r>
            <a:r>
              <a:rPr lang="zh-CN" altLang="en-US" dirty="0"/>
              <a:t>领域</a:t>
            </a:r>
          </a:p>
        </p:txBody>
      </p:sp>
      <p:pic>
        <p:nvPicPr>
          <p:cNvPr id="5" name="内容占位符 4">
            <a:extLst>
              <a:ext uri="{FF2B5EF4-FFF2-40B4-BE49-F238E27FC236}">
                <a16:creationId xmlns:a16="http://schemas.microsoft.com/office/drawing/2014/main" id="{FBECDA24-F977-4344-9D5B-970209B100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24536"/>
            <a:ext cx="10515600" cy="3953515"/>
          </a:xfrm>
        </p:spPr>
      </p:pic>
    </p:spTree>
    <p:extLst>
      <p:ext uri="{BB962C8B-B14F-4D97-AF65-F5344CB8AC3E}">
        <p14:creationId xmlns:p14="http://schemas.microsoft.com/office/powerpoint/2010/main" val="3464682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C35BD9-C6B7-4CDE-B847-91BFBE92DD9C}"/>
              </a:ext>
            </a:extLst>
          </p:cNvPr>
          <p:cNvSpPr>
            <a:spLocks noGrp="1"/>
          </p:cNvSpPr>
          <p:nvPr>
            <p:ph type="title"/>
          </p:nvPr>
        </p:nvSpPr>
        <p:spPr/>
        <p:txBody>
          <a:bodyPr/>
          <a:lstStyle/>
          <a:p>
            <a:r>
              <a:rPr lang="en-US" altLang="zh-CN" dirty="0"/>
              <a:t>NLP</a:t>
            </a:r>
            <a:r>
              <a:rPr lang="zh-CN" altLang="en-US" dirty="0"/>
              <a:t>领域</a:t>
            </a:r>
          </a:p>
        </p:txBody>
      </p:sp>
      <p:sp>
        <p:nvSpPr>
          <p:cNvPr id="3" name="内容占位符 2">
            <a:extLst>
              <a:ext uri="{FF2B5EF4-FFF2-40B4-BE49-F238E27FC236}">
                <a16:creationId xmlns:a16="http://schemas.microsoft.com/office/drawing/2014/main" id="{C26E7D43-36FA-4CFA-8354-CF56D82A6C44}"/>
              </a:ext>
            </a:extLst>
          </p:cNvPr>
          <p:cNvSpPr>
            <a:spLocks noGrp="1"/>
          </p:cNvSpPr>
          <p:nvPr>
            <p:ph idx="1"/>
          </p:nvPr>
        </p:nvSpPr>
        <p:spPr/>
        <p:txBody>
          <a:bodyPr/>
          <a:lstStyle/>
          <a:p>
            <a:r>
              <a:rPr lang="zh-CN" altLang="en-US" dirty="0"/>
              <a:t>词聚类</a:t>
            </a:r>
          </a:p>
        </p:txBody>
      </p:sp>
      <p:pic>
        <p:nvPicPr>
          <p:cNvPr id="5" name="图片 4">
            <a:extLst>
              <a:ext uri="{FF2B5EF4-FFF2-40B4-BE49-F238E27FC236}">
                <a16:creationId xmlns:a16="http://schemas.microsoft.com/office/drawing/2014/main" id="{DE543FD7-8A86-4FDF-A29A-819C209AD8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9937" y="1812082"/>
            <a:ext cx="4475163" cy="4283917"/>
          </a:xfrm>
          <a:prstGeom prst="rect">
            <a:avLst/>
          </a:prstGeom>
        </p:spPr>
      </p:pic>
    </p:spTree>
    <p:extLst>
      <p:ext uri="{BB962C8B-B14F-4D97-AF65-F5344CB8AC3E}">
        <p14:creationId xmlns:p14="http://schemas.microsoft.com/office/powerpoint/2010/main" val="1139912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74EA2D-40A5-40DB-93A9-783A7B29A951}"/>
              </a:ext>
            </a:extLst>
          </p:cNvPr>
          <p:cNvSpPr>
            <a:spLocks noGrp="1"/>
          </p:cNvSpPr>
          <p:nvPr>
            <p:ph type="title"/>
          </p:nvPr>
        </p:nvSpPr>
        <p:spPr/>
        <p:txBody>
          <a:bodyPr/>
          <a:lstStyle/>
          <a:p>
            <a:r>
              <a:rPr lang="zh-CN" altLang="en-US" dirty="0"/>
              <a:t>其他应用</a:t>
            </a:r>
          </a:p>
        </p:txBody>
      </p:sp>
      <p:sp>
        <p:nvSpPr>
          <p:cNvPr id="3" name="内容占位符 2">
            <a:extLst>
              <a:ext uri="{FF2B5EF4-FFF2-40B4-BE49-F238E27FC236}">
                <a16:creationId xmlns:a16="http://schemas.microsoft.com/office/drawing/2014/main" id="{4917120A-8782-4EEB-A17D-3E564F3F456F}"/>
              </a:ext>
            </a:extLst>
          </p:cNvPr>
          <p:cNvSpPr>
            <a:spLocks noGrp="1"/>
          </p:cNvSpPr>
          <p:nvPr>
            <p:ph idx="1"/>
          </p:nvPr>
        </p:nvSpPr>
        <p:spPr/>
        <p:txBody>
          <a:bodyPr/>
          <a:lstStyle/>
          <a:p>
            <a:r>
              <a:rPr lang="zh-CN" altLang="en-US" dirty="0"/>
              <a:t>用户画像</a:t>
            </a:r>
            <a:endParaRPr lang="en-US" altLang="zh-CN" dirty="0"/>
          </a:p>
          <a:p>
            <a:r>
              <a:rPr lang="zh-CN" altLang="en-US" dirty="0"/>
              <a:t>数据分析</a:t>
            </a:r>
            <a:endParaRPr lang="en-US" altLang="zh-CN" dirty="0"/>
          </a:p>
          <a:p>
            <a:endParaRPr lang="en-US" altLang="zh-CN" dirty="0"/>
          </a:p>
          <a:p>
            <a:r>
              <a:rPr lang="en-US" altLang="zh-CN" dirty="0"/>
              <a:t>……</a:t>
            </a:r>
            <a:endParaRPr lang="zh-CN" altLang="en-US" dirty="0"/>
          </a:p>
        </p:txBody>
      </p:sp>
    </p:spTree>
    <p:extLst>
      <p:ext uri="{BB962C8B-B14F-4D97-AF65-F5344CB8AC3E}">
        <p14:creationId xmlns:p14="http://schemas.microsoft.com/office/powerpoint/2010/main" val="955584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E66DDC-5763-4370-A1A0-E73353131434}"/>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B0B5218A-1343-4F61-B664-76EE092136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8514" y="0"/>
            <a:ext cx="10195286" cy="6859235"/>
          </a:xfrm>
        </p:spPr>
      </p:pic>
    </p:spTree>
    <p:extLst>
      <p:ext uri="{BB962C8B-B14F-4D97-AF65-F5344CB8AC3E}">
        <p14:creationId xmlns:p14="http://schemas.microsoft.com/office/powerpoint/2010/main" val="1439785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738033-6B21-4306-A9E4-8673DAD9F9A0}"/>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797F0E8D-852F-4FF9-8F58-B6F5ED2FFA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0985" y="324594"/>
            <a:ext cx="10370029" cy="6168281"/>
          </a:xfrm>
        </p:spPr>
      </p:pic>
    </p:spTree>
    <p:extLst>
      <p:ext uri="{BB962C8B-B14F-4D97-AF65-F5344CB8AC3E}">
        <p14:creationId xmlns:p14="http://schemas.microsoft.com/office/powerpoint/2010/main" val="3948100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0D025-470D-490A-8ABA-98058660442D}"/>
              </a:ext>
            </a:extLst>
          </p:cNvPr>
          <p:cNvSpPr>
            <a:spLocks noGrp="1"/>
          </p:cNvSpPr>
          <p:nvPr>
            <p:ph type="title"/>
          </p:nvPr>
        </p:nvSpPr>
        <p:spPr/>
        <p:txBody>
          <a:bodyPr/>
          <a:lstStyle/>
          <a:p>
            <a:r>
              <a:rPr lang="zh-CN" altLang="en-US" dirty="0"/>
              <a:t>聚类评价</a:t>
            </a:r>
          </a:p>
        </p:txBody>
      </p:sp>
      <p:sp>
        <p:nvSpPr>
          <p:cNvPr id="3" name="内容占位符 2">
            <a:extLst>
              <a:ext uri="{FF2B5EF4-FFF2-40B4-BE49-F238E27FC236}">
                <a16:creationId xmlns:a16="http://schemas.microsoft.com/office/drawing/2014/main" id="{55D39912-16C7-4264-869F-1B1C575B3703}"/>
              </a:ext>
            </a:extLst>
          </p:cNvPr>
          <p:cNvSpPr>
            <a:spLocks noGrp="1"/>
          </p:cNvSpPr>
          <p:nvPr>
            <p:ph idx="1"/>
          </p:nvPr>
        </p:nvSpPr>
        <p:spPr/>
        <p:txBody>
          <a:bodyPr/>
          <a:lstStyle/>
          <a:p>
            <a:r>
              <a:rPr lang="zh-CN" altLang="en-US" dirty="0"/>
              <a:t>类内相似度</a:t>
            </a:r>
            <a:endParaRPr lang="en-US" altLang="zh-CN" dirty="0"/>
          </a:p>
          <a:p>
            <a:r>
              <a:rPr lang="zh-CN" altLang="en-US" dirty="0"/>
              <a:t>类间区分度</a:t>
            </a:r>
            <a:endParaRPr lang="en-US" altLang="zh-CN" dirty="0"/>
          </a:p>
          <a:p>
            <a:endParaRPr lang="en-US" altLang="zh-CN" dirty="0"/>
          </a:p>
          <a:p>
            <a:r>
              <a:rPr lang="zh-CN" altLang="en-US" dirty="0"/>
              <a:t>外标法</a:t>
            </a:r>
            <a:r>
              <a:rPr lang="en-US" altLang="zh-CN" dirty="0"/>
              <a:t>External Index</a:t>
            </a:r>
          </a:p>
          <a:p>
            <a:r>
              <a:rPr lang="zh-CN" altLang="en-US" dirty="0"/>
              <a:t>内标法</a:t>
            </a:r>
            <a:r>
              <a:rPr lang="en-US" altLang="zh-CN" dirty="0"/>
              <a:t>Internal Index</a:t>
            </a:r>
          </a:p>
        </p:txBody>
      </p:sp>
    </p:spTree>
    <p:extLst>
      <p:ext uri="{BB962C8B-B14F-4D97-AF65-F5344CB8AC3E}">
        <p14:creationId xmlns:p14="http://schemas.microsoft.com/office/powerpoint/2010/main" val="2947742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A6FED1-02C1-4416-A16F-876D27E46B15}"/>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CA2C457D-85E2-4E75-A0EA-F08A128E7E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2917" y="621966"/>
            <a:ext cx="9394765" cy="5916198"/>
          </a:xfrm>
        </p:spPr>
      </p:pic>
    </p:spTree>
    <p:extLst>
      <p:ext uri="{BB962C8B-B14F-4D97-AF65-F5344CB8AC3E}">
        <p14:creationId xmlns:p14="http://schemas.microsoft.com/office/powerpoint/2010/main" val="924431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9D5416-A5DB-45CA-A41E-9CF2AC2F73A9}"/>
              </a:ext>
            </a:extLst>
          </p:cNvPr>
          <p:cNvSpPr>
            <a:spLocks noGrp="1"/>
          </p:cNvSpPr>
          <p:nvPr>
            <p:ph type="title"/>
          </p:nvPr>
        </p:nvSpPr>
        <p:spPr/>
        <p:txBody>
          <a:bodyPr/>
          <a:lstStyle/>
          <a:p>
            <a:r>
              <a:rPr lang="zh-CN" altLang="en-US" dirty="0"/>
              <a:t>外标评估</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4C9B2E36-9289-49AC-AEBB-3F784D370B39}"/>
                  </a:ext>
                </a:extLst>
              </p:cNvPr>
              <p:cNvSpPr>
                <a:spLocks noGrp="1"/>
              </p:cNvSpPr>
              <p:nvPr>
                <p:ph idx="1"/>
              </p:nvPr>
            </p:nvSpPr>
            <p:spPr/>
            <p:txBody>
              <a:bodyPr>
                <a:normAutofit fontScale="85000" lnSpcReduction="20000"/>
              </a:bodyPr>
              <a:lstStyle/>
              <a:p>
                <a:r>
                  <a:rPr lang="zh-CN" altLang="en-US" dirty="0"/>
                  <a:t>纯度</a:t>
                </a:r>
                <a:r>
                  <a:rPr lang="en-US" altLang="zh-CN" dirty="0"/>
                  <a:t>Purity</a:t>
                </a:r>
              </a:p>
              <a:p>
                <a:pPr lvl="1"/>
                <a:r>
                  <a:rPr lang="zh-CN" altLang="en-US" dirty="0"/>
                  <a:t>分类正确占总样本的比例</a:t>
                </a:r>
                <a:endParaRPr lang="en-US" altLang="zh-CN" dirty="0"/>
              </a:p>
              <a:p>
                <a:r>
                  <a:rPr lang="zh-CN" altLang="en-US" dirty="0"/>
                  <a:t>信息熵</a:t>
                </a:r>
                <a:r>
                  <a:rPr lang="en-US" altLang="zh-CN" dirty="0"/>
                  <a:t>Entropy</a:t>
                </a:r>
              </a:p>
              <a:p>
                <a:r>
                  <a:rPr lang="en-US" altLang="zh-CN" dirty="0"/>
                  <a:t>Jaccard</a:t>
                </a:r>
                <a:r>
                  <a:rPr lang="zh-CN" altLang="en-US" dirty="0"/>
                  <a:t>系数</a:t>
                </a:r>
                <a:endParaRPr lang="en-US" altLang="zh-CN" dirty="0"/>
              </a:p>
              <a:p>
                <a:pPr marL="457200" lvl="1" indent="0">
                  <a:buNone/>
                </a:pPr>
                <a14:m>
                  <m:oMathPara xmlns:m="http://schemas.openxmlformats.org/officeDocument/2006/math">
                    <m:oMathParaPr>
                      <m:jc m:val="centerGroup"/>
                    </m:oMathParaPr>
                    <m:oMath xmlns:m="http://schemas.openxmlformats.org/officeDocument/2006/math">
                      <m:r>
                        <a:rPr lang="en-US" altLang="zh-CN" b="0" i="1" dirty="0" smtClean="0">
                          <a:latin typeface="Cambria Math" panose="02040503050406030204" pitchFamily="18" charset="0"/>
                        </a:rPr>
                        <m:t>𝐽𝐶</m:t>
                      </m:r>
                      <m:r>
                        <a:rPr lang="en-US" altLang="zh-CN" b="0" i="1" dirty="0" smtClean="0">
                          <a:latin typeface="Cambria Math" panose="02040503050406030204" pitchFamily="18" charset="0"/>
                        </a:rPr>
                        <m:t>=</m:t>
                      </m:r>
                      <m:f>
                        <m:fPr>
                          <m:ctrlPr>
                            <a:rPr lang="en-US" altLang="zh-CN" b="0" i="1" dirty="0" smtClean="0">
                              <a:latin typeface="Cambria Math" panose="02040503050406030204" pitchFamily="18" charset="0"/>
                            </a:rPr>
                          </m:ctrlPr>
                        </m:fPr>
                        <m:num>
                          <m:r>
                            <a:rPr lang="en-US" altLang="zh-CN" b="0" i="1" dirty="0" smtClean="0">
                              <a:latin typeface="Cambria Math" panose="02040503050406030204" pitchFamily="18" charset="0"/>
                            </a:rPr>
                            <m:t>𝑎</m:t>
                          </m:r>
                        </m:num>
                        <m:den>
                          <m:r>
                            <a:rPr lang="en-US" altLang="zh-CN" b="0" i="1" dirty="0" smtClean="0">
                              <a:latin typeface="Cambria Math" panose="02040503050406030204" pitchFamily="18" charset="0"/>
                            </a:rPr>
                            <m:t>𝑎</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𝑐</m:t>
                          </m:r>
                        </m:den>
                      </m:f>
                    </m:oMath>
                  </m:oMathPara>
                </a14:m>
                <a:endParaRPr lang="en-US" altLang="zh-CN" dirty="0"/>
              </a:p>
              <a:p>
                <a:r>
                  <a:rPr lang="en-US" altLang="zh-CN" dirty="0"/>
                  <a:t>FMI</a:t>
                </a:r>
                <a:r>
                  <a:rPr lang="zh-CN" altLang="en-US" dirty="0"/>
                  <a:t>指数</a:t>
                </a:r>
                <a:endParaRPr lang="en-US" altLang="zh-CN" dirty="0"/>
              </a:p>
              <a:p>
                <a:pPr marL="0" indent="0">
                  <a:buNone/>
                </a:pPr>
                <a14:m>
                  <m:oMathPara xmlns:m="http://schemas.openxmlformats.org/officeDocument/2006/math">
                    <m:oMathParaPr>
                      <m:jc m:val="centerGroup"/>
                    </m:oMathParaPr>
                    <m:oMath xmlns:m="http://schemas.openxmlformats.org/officeDocument/2006/math">
                      <m:r>
                        <a:rPr lang="en-US" altLang="zh-CN" b="0" i="1" dirty="0" smtClean="0">
                          <a:latin typeface="Cambria Math" panose="02040503050406030204" pitchFamily="18" charset="0"/>
                        </a:rPr>
                        <m:t>𝐹𝑀𝐼</m:t>
                      </m:r>
                      <m:r>
                        <a:rPr lang="en-US" altLang="zh-CN" b="0" i="1" dirty="0" smtClean="0">
                          <a:latin typeface="Cambria Math" panose="02040503050406030204" pitchFamily="18" charset="0"/>
                        </a:rPr>
                        <m:t>=</m:t>
                      </m:r>
                      <m:rad>
                        <m:radPr>
                          <m:degHide m:val="on"/>
                          <m:ctrlPr>
                            <a:rPr lang="en-US" altLang="zh-CN" b="0" i="1" dirty="0" smtClean="0">
                              <a:latin typeface="Cambria Math" panose="02040503050406030204" pitchFamily="18" charset="0"/>
                            </a:rPr>
                          </m:ctrlPr>
                        </m:radPr>
                        <m:deg/>
                        <m:e>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𝑎</m:t>
                              </m:r>
                            </m:num>
                            <m:den>
                              <m:r>
                                <a:rPr lang="en-US" altLang="zh-CN" i="1" dirty="0">
                                  <a:latin typeface="Cambria Math" panose="02040503050406030204" pitchFamily="18" charset="0"/>
                                </a:rPr>
                                <m:t>𝑎</m:t>
                              </m:r>
                              <m:r>
                                <a:rPr lang="en-US" altLang="zh-CN" i="1" dirty="0">
                                  <a:latin typeface="Cambria Math" panose="02040503050406030204" pitchFamily="18" charset="0"/>
                                </a:rPr>
                                <m:t>+</m:t>
                              </m:r>
                              <m:r>
                                <a:rPr lang="en-US" altLang="zh-CN" i="1" dirty="0">
                                  <a:latin typeface="Cambria Math" panose="02040503050406030204" pitchFamily="18" charset="0"/>
                                </a:rPr>
                                <m:t>𝑏</m:t>
                              </m:r>
                            </m:den>
                          </m:f>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𝑎</m:t>
                              </m:r>
                            </m:num>
                            <m:den>
                              <m:r>
                                <a:rPr lang="en-US" altLang="zh-CN" i="1" dirty="0">
                                  <a:latin typeface="Cambria Math" panose="02040503050406030204" pitchFamily="18" charset="0"/>
                                </a:rPr>
                                <m:t>𝑎</m:t>
                              </m:r>
                              <m:r>
                                <a:rPr lang="en-US" altLang="zh-CN" i="1" dirty="0">
                                  <a:latin typeface="Cambria Math" panose="02040503050406030204" pitchFamily="18" charset="0"/>
                                </a:rPr>
                                <m:t>+</m:t>
                              </m:r>
                              <m:r>
                                <a:rPr lang="en-US" altLang="zh-CN" b="0" i="1" dirty="0" smtClean="0">
                                  <a:latin typeface="Cambria Math" panose="02040503050406030204" pitchFamily="18" charset="0"/>
                                </a:rPr>
                                <m:t>𝑐</m:t>
                              </m:r>
                            </m:den>
                          </m:f>
                        </m:e>
                      </m:rad>
                    </m:oMath>
                  </m:oMathPara>
                </a14:m>
                <a:endParaRPr lang="en-US" altLang="zh-CN" dirty="0"/>
              </a:p>
              <a:p>
                <a:r>
                  <a:rPr lang="en-US" altLang="zh-CN" dirty="0"/>
                  <a:t>Rand</a:t>
                </a:r>
                <a:r>
                  <a:rPr lang="zh-CN" altLang="en-US" dirty="0"/>
                  <a:t>指数</a:t>
                </a:r>
                <a:endParaRPr lang="en-US" altLang="zh-CN" dirty="0"/>
              </a:p>
              <a:p>
                <a:pPr marL="0" indent="0">
                  <a:buNone/>
                </a:pPr>
                <a14:m>
                  <m:oMathPara xmlns:m="http://schemas.openxmlformats.org/officeDocument/2006/math">
                    <m:oMathParaPr>
                      <m:jc m:val="centerGroup"/>
                    </m:oMathParaPr>
                    <m:oMath xmlns:m="http://schemas.openxmlformats.org/officeDocument/2006/math">
                      <m:r>
                        <m:rPr>
                          <m:sty m:val="p"/>
                        </m:rPr>
                        <a:rPr lang="en-US" altLang="zh-CN" i="1" dirty="0">
                          <a:latin typeface="Cambria Math" panose="02040503050406030204" pitchFamily="18" charset="0"/>
                        </a:rPr>
                        <m:t>R</m:t>
                      </m:r>
                      <m:r>
                        <a:rPr lang="en-US" altLang="zh-CN" b="0" i="1" dirty="0" smtClean="0">
                          <a:latin typeface="Cambria Math" panose="02040503050406030204" pitchFamily="18" charset="0"/>
                        </a:rPr>
                        <m:t>𝐼</m:t>
                      </m:r>
                      <m:r>
                        <a:rPr lang="en-US" altLang="zh-CN" i="1" dirty="0">
                          <a:latin typeface="Cambria Math" panose="02040503050406030204" pitchFamily="18" charset="0"/>
                        </a:rPr>
                        <m:t>=</m:t>
                      </m:r>
                      <m:f>
                        <m:fPr>
                          <m:ctrlPr>
                            <a:rPr lang="en-US" altLang="zh-CN" i="1" dirty="0">
                              <a:latin typeface="Cambria Math" panose="02040503050406030204" pitchFamily="18" charset="0"/>
                            </a:rPr>
                          </m:ctrlPr>
                        </m:fPr>
                        <m:num>
                          <m:r>
                            <a:rPr lang="en-US" altLang="zh-CN" i="1" dirty="0">
                              <a:latin typeface="Cambria Math" panose="02040503050406030204" pitchFamily="18" charset="0"/>
                            </a:rPr>
                            <m:t>𝑎</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𝑑</m:t>
                          </m:r>
                        </m:num>
                        <m:den>
                          <m:d>
                            <m:dPr>
                              <m:ctrlPr>
                                <a:rPr lang="en-US" altLang="zh-CN" i="1" dirty="0" smtClean="0">
                                  <a:latin typeface="Cambria Math" panose="02040503050406030204" pitchFamily="18" charset="0"/>
                                </a:rPr>
                              </m:ctrlPr>
                            </m:dPr>
                            <m:e>
                              <m:eqArr>
                                <m:eqArrPr>
                                  <m:ctrlPr>
                                    <a:rPr lang="en-US" altLang="zh-CN" i="1" dirty="0">
                                      <a:latin typeface="Cambria Math" panose="02040503050406030204" pitchFamily="18" charset="0"/>
                                    </a:rPr>
                                  </m:ctrlPr>
                                </m:eqArrPr>
                                <m:e>
                                  <m:r>
                                    <a:rPr lang="en-US" altLang="zh-CN" i="1" dirty="0">
                                      <a:latin typeface="Cambria Math" panose="02040503050406030204" pitchFamily="18" charset="0"/>
                                    </a:rPr>
                                    <m:t>𝑛</m:t>
                                  </m:r>
                                </m:e>
                                <m:e>
                                  <m:r>
                                    <a:rPr lang="en-US" altLang="zh-CN" i="1">
                                      <a:latin typeface="Cambria Math" panose="02040503050406030204" pitchFamily="18" charset="0"/>
                                    </a:rPr>
                                    <m:t>2</m:t>
                                  </m:r>
                                </m:e>
                              </m:eqArr>
                            </m:e>
                          </m:d>
                        </m:den>
                      </m:f>
                    </m:oMath>
                  </m:oMathPara>
                </a14:m>
                <a:endParaRPr lang="en-US" altLang="zh-CN" dirty="0"/>
              </a:p>
              <a:p>
                <a:endParaRPr lang="en-US" altLang="zh-CN" dirty="0"/>
              </a:p>
              <a:p>
                <a:pPr marL="457200" lvl="1" indent="0">
                  <a:buNone/>
                </a:pPr>
                <a:endParaRPr lang="zh-CN" altLang="en-US" dirty="0"/>
              </a:p>
            </p:txBody>
          </p:sp>
        </mc:Choice>
        <mc:Fallback xmlns="">
          <p:sp>
            <p:nvSpPr>
              <p:cNvPr id="3" name="内容占位符 2">
                <a:extLst>
                  <a:ext uri="{FF2B5EF4-FFF2-40B4-BE49-F238E27FC236}">
                    <a16:creationId xmlns:a16="http://schemas.microsoft.com/office/drawing/2014/main" id="{4C9B2E36-9289-49AC-AEBB-3F784D370B39}"/>
                  </a:ext>
                </a:extLst>
              </p:cNvPr>
              <p:cNvSpPr>
                <a:spLocks noGrp="1" noRot="1" noChangeAspect="1" noMove="1" noResize="1" noEditPoints="1" noAdjustHandles="1" noChangeArrowheads="1" noChangeShapeType="1" noTextEdit="1"/>
              </p:cNvSpPr>
              <p:nvPr>
                <p:ph idx="1"/>
              </p:nvPr>
            </p:nvSpPr>
            <p:spPr>
              <a:blipFill>
                <a:blip r:embed="rId3"/>
                <a:stretch>
                  <a:fillRect l="-812" t="-308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34722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729F2F-9CC8-4924-9814-8C8737768122}"/>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D0C829AB-BD9B-4793-861C-2A02F8092EE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7115" y="234950"/>
            <a:ext cx="7457770" cy="3531368"/>
          </a:xfrm>
        </p:spPr>
      </p:pic>
      <p:pic>
        <p:nvPicPr>
          <p:cNvPr id="7" name="图片 6">
            <a:extLst>
              <a:ext uri="{FF2B5EF4-FFF2-40B4-BE49-F238E27FC236}">
                <a16:creationId xmlns:a16="http://schemas.microsoft.com/office/drawing/2014/main" id="{0BB5768B-F149-4C9B-A43D-3EFB44B60A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8297" y="3429000"/>
            <a:ext cx="7838399" cy="3039000"/>
          </a:xfrm>
          <a:prstGeom prst="rect">
            <a:avLst/>
          </a:prstGeom>
        </p:spPr>
      </p:pic>
    </p:spTree>
    <p:extLst>
      <p:ext uri="{BB962C8B-B14F-4D97-AF65-F5344CB8AC3E}">
        <p14:creationId xmlns:p14="http://schemas.microsoft.com/office/powerpoint/2010/main" val="13941540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531E05-2AF9-4CF3-BBB7-61201E3AF597}"/>
              </a:ext>
            </a:extLst>
          </p:cNvPr>
          <p:cNvSpPr>
            <a:spLocks noGrp="1"/>
          </p:cNvSpPr>
          <p:nvPr>
            <p:ph type="title"/>
          </p:nvPr>
        </p:nvSpPr>
        <p:spPr/>
        <p:txBody>
          <a:bodyPr/>
          <a:lstStyle/>
          <a:p>
            <a:r>
              <a:rPr lang="zh-CN" altLang="en-US" dirty="0"/>
              <a:t>内标评价</a:t>
            </a:r>
          </a:p>
        </p:txBody>
      </p:sp>
      <p:sp>
        <p:nvSpPr>
          <p:cNvPr id="3" name="内容占位符 2">
            <a:extLst>
              <a:ext uri="{FF2B5EF4-FFF2-40B4-BE49-F238E27FC236}">
                <a16:creationId xmlns:a16="http://schemas.microsoft.com/office/drawing/2014/main" id="{501CCF12-8006-4EA3-AB7B-64F9D902FE98}"/>
              </a:ext>
            </a:extLst>
          </p:cNvPr>
          <p:cNvSpPr>
            <a:spLocks noGrp="1"/>
          </p:cNvSpPr>
          <p:nvPr>
            <p:ph idx="1"/>
          </p:nvPr>
        </p:nvSpPr>
        <p:spPr/>
        <p:txBody>
          <a:bodyPr/>
          <a:lstStyle/>
          <a:p>
            <a:r>
              <a:rPr lang="zh-CN" altLang="en-US" dirty="0"/>
              <a:t>紧性</a:t>
            </a:r>
            <a:r>
              <a:rPr lang="en-US" altLang="zh-CN" dirty="0"/>
              <a:t>Compactness</a:t>
            </a:r>
          </a:p>
          <a:p>
            <a:pPr lvl="1"/>
            <a:r>
              <a:rPr lang="en-US" altLang="zh-CN" dirty="0"/>
              <a:t>SSE</a:t>
            </a:r>
            <a:r>
              <a:rPr lang="zh-CN" altLang="en-US" dirty="0"/>
              <a:t>、最小平均距离</a:t>
            </a:r>
            <a:endParaRPr lang="en-US" altLang="zh-CN" dirty="0"/>
          </a:p>
          <a:p>
            <a:r>
              <a:rPr lang="zh-CN" altLang="en-US" dirty="0"/>
              <a:t>区分性</a:t>
            </a:r>
            <a:r>
              <a:rPr lang="en-US" altLang="zh-CN" dirty="0"/>
              <a:t>Separation</a:t>
            </a:r>
          </a:p>
          <a:p>
            <a:pPr lvl="1"/>
            <a:r>
              <a:rPr lang="zh-CN" altLang="en-US" dirty="0"/>
              <a:t>交叉熵</a:t>
            </a:r>
          </a:p>
        </p:txBody>
      </p:sp>
      <mc:AlternateContent xmlns:mc="http://schemas.openxmlformats.org/markup-compatibility/2006">
        <mc:Choice xmlns:p14="http://schemas.microsoft.com/office/powerpoint/2010/main" Requires="p14">
          <p:contentPart p14:bwMode="auto" r:id="rId2">
            <p14:nvContentPartPr>
              <p14:cNvPr id="4" name="墨迹 3">
                <a:extLst>
                  <a:ext uri="{FF2B5EF4-FFF2-40B4-BE49-F238E27FC236}">
                    <a16:creationId xmlns:a16="http://schemas.microsoft.com/office/drawing/2014/main" id="{B114B7DB-32B7-4EA6-AAB7-FD8D0F86540E}"/>
                  </a:ext>
                </a:extLst>
              </p14:cNvPr>
              <p14:cNvContentPartPr/>
              <p14:nvPr/>
            </p14:nvContentPartPr>
            <p14:xfrm>
              <a:off x="3701520" y="3008880"/>
              <a:ext cx="3459960" cy="1811160"/>
            </p14:xfrm>
          </p:contentPart>
        </mc:Choice>
        <mc:Fallback>
          <p:pic>
            <p:nvPicPr>
              <p:cNvPr id="4" name="墨迹 3">
                <a:extLst>
                  <a:ext uri="{FF2B5EF4-FFF2-40B4-BE49-F238E27FC236}">
                    <a16:creationId xmlns:a16="http://schemas.microsoft.com/office/drawing/2014/main" id="{B114B7DB-32B7-4EA6-AAB7-FD8D0F86540E}"/>
                  </a:ext>
                </a:extLst>
              </p:cNvPr>
              <p:cNvPicPr/>
              <p:nvPr/>
            </p:nvPicPr>
            <p:blipFill>
              <a:blip r:embed="rId3"/>
              <a:stretch>
                <a:fillRect/>
              </a:stretch>
            </p:blipFill>
            <p:spPr>
              <a:xfrm>
                <a:off x="3692160" y="2999520"/>
                <a:ext cx="3478680" cy="1829880"/>
              </a:xfrm>
              <a:prstGeom prst="rect">
                <a:avLst/>
              </a:prstGeom>
            </p:spPr>
          </p:pic>
        </mc:Fallback>
      </mc:AlternateContent>
    </p:spTree>
    <p:extLst>
      <p:ext uri="{BB962C8B-B14F-4D97-AF65-F5344CB8AC3E}">
        <p14:creationId xmlns:p14="http://schemas.microsoft.com/office/powerpoint/2010/main" val="1346970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0223E7-94E7-46C9-A009-07AC51081C55}"/>
              </a:ext>
            </a:extLst>
          </p:cNvPr>
          <p:cNvSpPr>
            <a:spLocks noGrp="1"/>
          </p:cNvSpPr>
          <p:nvPr>
            <p:ph type="title"/>
          </p:nvPr>
        </p:nvSpPr>
        <p:spPr/>
        <p:txBody>
          <a:bodyPr/>
          <a:lstStyle/>
          <a:p>
            <a:r>
              <a:rPr lang="zh-CN" altLang="en-US" dirty="0"/>
              <a:t>距离和相似度</a:t>
            </a:r>
            <a:r>
              <a:rPr lang="en-US" altLang="zh-CN" dirty="0"/>
              <a:t>Distance and Similarity</a:t>
            </a:r>
            <a:endParaRPr lang="zh-CN" altLang="en-US" dirty="0"/>
          </a:p>
        </p:txBody>
      </p:sp>
      <p:sp>
        <p:nvSpPr>
          <p:cNvPr id="3" name="内容占位符 2">
            <a:extLst>
              <a:ext uri="{FF2B5EF4-FFF2-40B4-BE49-F238E27FC236}">
                <a16:creationId xmlns:a16="http://schemas.microsoft.com/office/drawing/2014/main" id="{416A1E1D-9EEF-4968-9AD5-286DCA6D926F}"/>
              </a:ext>
            </a:extLst>
          </p:cNvPr>
          <p:cNvSpPr>
            <a:spLocks noGrp="1"/>
          </p:cNvSpPr>
          <p:nvPr>
            <p:ph idx="1"/>
          </p:nvPr>
        </p:nvSpPr>
        <p:spPr/>
        <p:txBody>
          <a:bodyPr/>
          <a:lstStyle/>
          <a:p>
            <a:r>
              <a:rPr lang="zh-CN" altLang="en-US" dirty="0"/>
              <a:t>对于有序</a:t>
            </a:r>
            <a:r>
              <a:rPr lang="en-US" altLang="zh-CN" dirty="0"/>
              <a:t>Ordinal</a:t>
            </a:r>
            <a:r>
              <a:rPr lang="zh-CN" altLang="en-US" dirty="0"/>
              <a:t>的数据，可以采用距离</a:t>
            </a:r>
            <a:r>
              <a:rPr lang="en-US" altLang="zh-CN" dirty="0"/>
              <a:t>Distance</a:t>
            </a:r>
            <a:r>
              <a:rPr lang="zh-CN" altLang="en-US" dirty="0"/>
              <a:t>来度量</a:t>
            </a:r>
            <a:endParaRPr lang="en-US" altLang="zh-CN" dirty="0"/>
          </a:p>
          <a:p>
            <a:pPr lvl="1"/>
            <a:r>
              <a:rPr lang="zh-CN" altLang="en-US" dirty="0"/>
              <a:t>非负性</a:t>
            </a:r>
            <a:endParaRPr lang="en-US" altLang="zh-CN" dirty="0"/>
          </a:p>
          <a:p>
            <a:pPr lvl="1"/>
            <a:r>
              <a:rPr lang="zh-CN" altLang="en-US" dirty="0"/>
              <a:t>对称性</a:t>
            </a:r>
            <a:endParaRPr lang="en-US" altLang="zh-CN" dirty="0"/>
          </a:p>
          <a:p>
            <a:pPr lvl="1"/>
            <a:r>
              <a:rPr lang="zh-CN" altLang="en-US" dirty="0"/>
              <a:t>三角不等式</a:t>
            </a:r>
            <a:endParaRPr lang="en-US" altLang="zh-CN" dirty="0"/>
          </a:p>
          <a:p>
            <a:r>
              <a:rPr lang="zh-CN" altLang="en-US" dirty="0"/>
              <a:t>对于无序数据，可以采用相似度</a:t>
            </a:r>
            <a:r>
              <a:rPr lang="en-US" altLang="zh-CN" dirty="0"/>
              <a:t>Similarity</a:t>
            </a:r>
            <a:r>
              <a:rPr lang="zh-CN" altLang="en-US" dirty="0"/>
              <a:t>来度量</a:t>
            </a:r>
          </a:p>
        </p:txBody>
      </p:sp>
    </p:spTree>
    <p:extLst>
      <p:ext uri="{BB962C8B-B14F-4D97-AF65-F5344CB8AC3E}">
        <p14:creationId xmlns:p14="http://schemas.microsoft.com/office/powerpoint/2010/main" val="1302126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09A081-00F2-45BA-8F65-43C37AFFDBD1}"/>
              </a:ext>
            </a:extLst>
          </p:cNvPr>
          <p:cNvSpPr>
            <a:spLocks noGrp="1"/>
          </p:cNvSpPr>
          <p:nvPr>
            <p:ph type="title"/>
          </p:nvPr>
        </p:nvSpPr>
        <p:spPr/>
        <p:txBody>
          <a:bodyPr/>
          <a:lstStyle/>
          <a:p>
            <a:r>
              <a:rPr lang="en-US" altLang="zh-CN" dirty="0" err="1"/>
              <a:t>Silhoutte</a:t>
            </a:r>
            <a:r>
              <a:rPr lang="zh-CN" altLang="en-US" dirty="0"/>
              <a:t>系数</a:t>
            </a:r>
          </a:p>
        </p:txBody>
      </p:sp>
      <p:pic>
        <p:nvPicPr>
          <p:cNvPr id="1026" name="Picture 2" descr="http://img.blog.csdn.net/20160720114532744">
            <a:extLst>
              <a:ext uri="{FF2B5EF4-FFF2-40B4-BE49-F238E27FC236}">
                <a16:creationId xmlns:a16="http://schemas.microsoft.com/office/drawing/2014/main" id="{73DFCB32-29F7-42AB-842C-81031178D5E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64454" y="1547185"/>
            <a:ext cx="7493753" cy="2434879"/>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790B44DA-A158-4C7B-8FDB-2F3D4F1410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4425" y="4259242"/>
            <a:ext cx="5981744" cy="1809763"/>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墨迹 2">
                <a:extLst>
                  <a:ext uri="{FF2B5EF4-FFF2-40B4-BE49-F238E27FC236}">
                    <a16:creationId xmlns:a16="http://schemas.microsoft.com/office/drawing/2014/main" id="{D5B4FFB1-45F4-4ECD-BFE7-5963394519C3}"/>
                  </a:ext>
                </a:extLst>
              </p14:cNvPr>
              <p14:cNvContentPartPr/>
              <p14:nvPr/>
            </p14:nvContentPartPr>
            <p14:xfrm>
              <a:off x="2230560" y="1895040"/>
              <a:ext cx="6401880" cy="3725280"/>
            </p14:xfrm>
          </p:contentPart>
        </mc:Choice>
        <mc:Fallback>
          <p:pic>
            <p:nvPicPr>
              <p:cNvPr id="3" name="墨迹 2">
                <a:extLst>
                  <a:ext uri="{FF2B5EF4-FFF2-40B4-BE49-F238E27FC236}">
                    <a16:creationId xmlns:a16="http://schemas.microsoft.com/office/drawing/2014/main" id="{D5B4FFB1-45F4-4ECD-BFE7-5963394519C3}"/>
                  </a:ext>
                </a:extLst>
              </p:cNvPr>
              <p:cNvPicPr/>
              <p:nvPr/>
            </p:nvPicPr>
            <p:blipFill>
              <a:blip r:embed="rId5"/>
              <a:stretch>
                <a:fillRect/>
              </a:stretch>
            </p:blipFill>
            <p:spPr>
              <a:xfrm>
                <a:off x="2221200" y="1885680"/>
                <a:ext cx="6420600" cy="3744000"/>
              </a:xfrm>
              <a:prstGeom prst="rect">
                <a:avLst/>
              </a:prstGeom>
            </p:spPr>
          </p:pic>
        </mc:Fallback>
      </mc:AlternateContent>
    </p:spTree>
    <p:extLst>
      <p:ext uri="{BB962C8B-B14F-4D97-AF65-F5344CB8AC3E}">
        <p14:creationId xmlns:p14="http://schemas.microsoft.com/office/powerpoint/2010/main" val="759151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AD7419-7FC2-40F9-B0DB-F085682FFAA0}"/>
              </a:ext>
            </a:extLst>
          </p:cNvPr>
          <p:cNvSpPr>
            <a:spLocks noGrp="1"/>
          </p:cNvSpPr>
          <p:nvPr>
            <p:ph type="title"/>
          </p:nvPr>
        </p:nvSpPr>
        <p:spPr/>
        <p:txBody>
          <a:bodyPr/>
          <a:lstStyle/>
          <a:p>
            <a:r>
              <a:rPr lang="zh-CN" altLang="en-US" dirty="0"/>
              <a:t>距离</a:t>
            </a:r>
            <a:r>
              <a:rPr lang="en-US" altLang="zh-CN" dirty="0"/>
              <a:t>Distance</a:t>
            </a:r>
            <a:endParaRPr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41DFE0E-C97A-4F9B-96BB-0F65436EAE5E}"/>
                  </a:ext>
                </a:extLst>
              </p:cNvPr>
              <p:cNvSpPr>
                <a:spLocks noGrp="1"/>
              </p:cNvSpPr>
              <p:nvPr>
                <p:ph idx="1"/>
              </p:nvPr>
            </p:nvSpPr>
            <p:spPr/>
            <p:txBody>
              <a:bodyPr>
                <a:normAutofit fontScale="92500" lnSpcReduction="20000"/>
              </a:bodyPr>
              <a:lstStyle/>
              <a:p>
                <a:r>
                  <a:rPr lang="zh-CN" altLang="en-US" dirty="0"/>
                  <a:t>闵氏距离</a:t>
                </a:r>
                <a:endParaRPr lang="en-US" altLang="zh-CN" dirty="0"/>
              </a:p>
              <a:p>
                <a:pPr marL="457200" lvl="1" indent="0">
                  <a:buNone/>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e>
                        <m:sub>
                          <m:r>
                            <a:rPr lang="en-US" altLang="zh-CN" i="1">
                              <a:latin typeface="Cambria Math" panose="02040503050406030204" pitchFamily="18" charset="0"/>
                            </a:rPr>
                            <m:t>𝑝</m:t>
                          </m:r>
                        </m:sub>
                      </m:sSub>
                      <m:r>
                        <a:rPr lang="en-US" altLang="zh-CN" i="1">
                          <a:latin typeface="Cambria Math" panose="02040503050406030204" pitchFamily="18" charset="0"/>
                        </a:rPr>
                        <m:t>=</m:t>
                      </m:r>
                      <m:sSup>
                        <m:sSupPr>
                          <m:ctrlPr>
                            <a:rPr lang="en-US" altLang="zh-CN" i="1">
                              <a:latin typeface="Cambria Math" panose="02040503050406030204" pitchFamily="18" charset="0"/>
                            </a:rPr>
                          </m:ctrlPr>
                        </m:sSupPr>
                        <m:e>
                          <m:d>
                            <m:dPr>
                              <m:ctrlPr>
                                <a:rPr lang="en-US" altLang="zh-CN" i="1">
                                  <a:latin typeface="Cambria Math" panose="02040503050406030204" pitchFamily="18" charset="0"/>
                                </a:rPr>
                              </m:ctrlPr>
                            </m:dPr>
                            <m:e>
                              <m:nary>
                                <m:naryPr>
                                  <m:chr m:val="∑"/>
                                  <m:subHide m:val="on"/>
                                  <m:supHide m:val="on"/>
                                  <m:ctrlPr>
                                    <a:rPr lang="en-US" altLang="zh-CN" i="1">
                                      <a:latin typeface="Cambria Math" panose="02040503050406030204" pitchFamily="18" charset="0"/>
                                    </a:rPr>
                                  </m:ctrlPr>
                                </m:naryPr>
                                <m:sub/>
                                <m:sup/>
                                <m:e>
                                  <m:sSup>
                                    <m:sSupPr>
                                      <m:ctrlPr>
                                        <a:rPr lang="en-US" altLang="zh-CN" i="1">
                                          <a:latin typeface="Cambria Math" panose="02040503050406030204" pitchFamily="18" charset="0"/>
                                        </a:rPr>
                                      </m:ctrlPr>
                                    </m:sSupPr>
                                    <m:e>
                                      <m:d>
                                        <m:dPr>
                                          <m:begChr m:val="‖"/>
                                          <m:endChr m:val="‖"/>
                                          <m:ctrlPr>
                                            <a:rPr lang="en-US" altLang="zh-CN" i="1" smtClean="0">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e>
                                      </m:d>
                                    </m:e>
                                    <m:sup>
                                      <m:r>
                                        <a:rPr lang="en-US" altLang="zh-CN" i="1">
                                          <a:latin typeface="Cambria Math" panose="02040503050406030204" pitchFamily="18" charset="0"/>
                                        </a:rPr>
                                        <m:t>𝑝</m:t>
                                      </m:r>
                                    </m:sup>
                                  </m:sSup>
                                </m:e>
                              </m:nary>
                            </m:e>
                          </m:d>
                        </m:e>
                        <m:sup>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𝑝</m:t>
                              </m:r>
                            </m:den>
                          </m:f>
                        </m:sup>
                      </m:sSup>
                    </m:oMath>
                  </m:oMathPara>
                </a14:m>
                <a:endParaRPr lang="en-US" altLang="zh-CN" dirty="0"/>
              </a:p>
              <a:p>
                <a:pPr lvl="1"/>
                <a:r>
                  <a:rPr lang="zh-CN" altLang="en-US" dirty="0"/>
                  <a:t>衡量几何关系时常用的一种距离</a:t>
                </a:r>
                <a:endParaRPr lang="en-US" altLang="zh-CN" dirty="0"/>
              </a:p>
              <a:p>
                <a:pPr lvl="1"/>
                <a:r>
                  <a:rPr lang="zh-CN" altLang="en-US" dirty="0"/>
                  <a:t>可以由</a:t>
                </a:r>
                <a:r>
                  <a:rPr lang="en-US" altLang="zh-CN" dirty="0"/>
                  <a:t>p</a:t>
                </a:r>
                <a:r>
                  <a:rPr lang="zh-CN" altLang="en-US" dirty="0"/>
                  <a:t>生成大部分几何距离</a:t>
                </a:r>
                <a:endParaRPr lang="en-US" altLang="zh-CN" dirty="0"/>
              </a:p>
              <a:p>
                <a:pPr lvl="1"/>
                <a:r>
                  <a:rPr lang="en-US" altLang="zh-CN" dirty="0"/>
                  <a:t>P=1</a:t>
                </a:r>
                <a:r>
                  <a:rPr lang="zh-CN" altLang="en-US" dirty="0"/>
                  <a:t>为</a:t>
                </a:r>
                <a:r>
                  <a:rPr lang="en-US" altLang="zh-CN" dirty="0"/>
                  <a:t>Manhattan</a:t>
                </a:r>
                <a:r>
                  <a:rPr lang="zh-CN" altLang="en-US" dirty="0"/>
                  <a:t>距离，</a:t>
                </a:r>
                <a:r>
                  <a:rPr lang="en-US" altLang="zh-CN" dirty="0"/>
                  <a:t>p=2</a:t>
                </a:r>
                <a:r>
                  <a:rPr lang="zh-CN" altLang="en-US" dirty="0"/>
                  <a:t>为欧氏距离，</a:t>
                </a:r>
                <a:r>
                  <a:rPr lang="en-US" altLang="zh-CN" dirty="0"/>
                  <a:t>p=</a:t>
                </a:r>
                <a:r>
                  <a:rPr lang="zh-CN" altLang="en-US" dirty="0"/>
                  <a:t>∞为切比雪夫距离</a:t>
                </a:r>
                <a:endParaRPr lang="en-US" altLang="zh-CN" dirty="0"/>
              </a:p>
              <a:p>
                <a:r>
                  <a:rPr lang="zh-CN" altLang="en-US" dirty="0"/>
                  <a:t>余弦距离</a:t>
                </a:r>
                <a:endParaRPr lang="en-US" altLang="zh-CN" dirty="0"/>
              </a:p>
              <a:p>
                <a:pPr lvl="1"/>
                <a:r>
                  <a:rPr lang="zh-CN" altLang="en-US" dirty="0"/>
                  <a:t>两向量夹角的余弦值</a:t>
                </a:r>
                <a:endParaRPr lang="en-US" altLang="zh-CN" dirty="0"/>
              </a:p>
              <a:p>
                <a:pPr lvl="1"/>
                <a:r>
                  <a:rPr lang="zh-CN" altLang="en-US" dirty="0"/>
                  <a:t>常用于</a:t>
                </a:r>
                <a:r>
                  <a:rPr lang="en-US" altLang="zh-CN" dirty="0"/>
                  <a:t>NLP</a:t>
                </a:r>
                <a:r>
                  <a:rPr lang="zh-CN" altLang="en-US" dirty="0"/>
                  <a:t>等领域</a:t>
                </a:r>
                <a:endParaRPr lang="en-US" altLang="zh-CN" dirty="0"/>
              </a:p>
              <a:p>
                <a:r>
                  <a:rPr lang="en-US" altLang="zh-CN" dirty="0"/>
                  <a:t>Pearson</a:t>
                </a:r>
                <a:r>
                  <a:rPr lang="zh-CN" altLang="en-US" dirty="0"/>
                  <a:t>相关系数</a:t>
                </a:r>
                <a:endParaRPr lang="en-US" altLang="zh-CN" dirty="0"/>
              </a:p>
              <a:p>
                <a:pPr lvl="1"/>
                <a:r>
                  <a:rPr lang="zh-CN" altLang="en-US" dirty="0"/>
                  <a:t>两样本间的相关性</a:t>
                </a:r>
                <a:endParaRPr lang="en-US" altLang="zh-CN" dirty="0"/>
              </a:p>
            </p:txBody>
          </p:sp>
        </mc:Choice>
        <mc:Fallback>
          <p:sp>
            <p:nvSpPr>
              <p:cNvPr id="3" name="内容占位符 2">
                <a:extLst>
                  <a:ext uri="{FF2B5EF4-FFF2-40B4-BE49-F238E27FC236}">
                    <a16:creationId xmlns:a16="http://schemas.microsoft.com/office/drawing/2014/main" id="{A41DFE0E-C97A-4F9B-96BB-0F65436EAE5E}"/>
                  </a:ext>
                </a:extLst>
              </p:cNvPr>
              <p:cNvSpPr>
                <a:spLocks noGrp="1" noRot="1" noChangeAspect="1" noMove="1" noResize="1" noEditPoints="1" noAdjustHandles="1" noChangeArrowheads="1" noChangeShapeType="1" noTextEdit="1"/>
              </p:cNvSpPr>
              <p:nvPr>
                <p:ph idx="1"/>
              </p:nvPr>
            </p:nvSpPr>
            <p:spPr>
              <a:blipFill>
                <a:blip r:embed="rId3"/>
                <a:stretch>
                  <a:fillRect l="-928" t="-3501"/>
                </a:stretch>
              </a:blipFill>
            </p:spPr>
            <p:txBody>
              <a:bodyPr/>
              <a:lstStyle/>
              <a:p>
                <a:r>
                  <a:rPr lang="zh-CN" altLang="en-US">
                    <a:noFill/>
                  </a:rPr>
                  <a:t> </a:t>
                </a:r>
              </a:p>
            </p:txBody>
          </p:sp>
        </mc:Fallback>
      </mc:AlternateContent>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E7DD563A-EEC3-43CE-B0B2-D94240D10D7E}"/>
                  </a:ext>
                </a:extLst>
              </p14:cNvPr>
              <p14:cNvContentPartPr/>
              <p14:nvPr/>
            </p14:nvContentPartPr>
            <p14:xfrm>
              <a:off x="6148440" y="127800"/>
              <a:ext cx="4494960" cy="3768840"/>
            </p14:xfrm>
          </p:contentPart>
        </mc:Choice>
        <mc:Fallback>
          <p:pic>
            <p:nvPicPr>
              <p:cNvPr id="4" name="墨迹 3">
                <a:extLst>
                  <a:ext uri="{FF2B5EF4-FFF2-40B4-BE49-F238E27FC236}">
                    <a16:creationId xmlns:a16="http://schemas.microsoft.com/office/drawing/2014/main" id="{E7DD563A-EEC3-43CE-B0B2-D94240D10D7E}"/>
                  </a:ext>
                </a:extLst>
              </p:cNvPr>
              <p:cNvPicPr/>
              <p:nvPr/>
            </p:nvPicPr>
            <p:blipFill>
              <a:blip r:embed="rId5"/>
              <a:stretch>
                <a:fillRect/>
              </a:stretch>
            </p:blipFill>
            <p:spPr>
              <a:xfrm>
                <a:off x="6139080" y="118440"/>
                <a:ext cx="4513680" cy="37875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1AA4A021-6B4F-402F-B2C8-6EFDAD15974F}"/>
                  </a:ext>
                </a:extLst>
              </p14:cNvPr>
              <p14:cNvContentPartPr/>
              <p14:nvPr/>
            </p14:nvContentPartPr>
            <p14:xfrm>
              <a:off x="3123000" y="3829320"/>
              <a:ext cx="8152200" cy="2910240"/>
            </p14:xfrm>
          </p:contentPart>
        </mc:Choice>
        <mc:Fallback>
          <p:pic>
            <p:nvPicPr>
              <p:cNvPr id="5" name="墨迹 4">
                <a:extLst>
                  <a:ext uri="{FF2B5EF4-FFF2-40B4-BE49-F238E27FC236}">
                    <a16:creationId xmlns:a16="http://schemas.microsoft.com/office/drawing/2014/main" id="{1AA4A021-6B4F-402F-B2C8-6EFDAD15974F}"/>
                  </a:ext>
                </a:extLst>
              </p:cNvPr>
              <p:cNvPicPr/>
              <p:nvPr/>
            </p:nvPicPr>
            <p:blipFill>
              <a:blip r:embed="rId7"/>
              <a:stretch>
                <a:fillRect/>
              </a:stretch>
            </p:blipFill>
            <p:spPr>
              <a:xfrm>
                <a:off x="3113640" y="3819960"/>
                <a:ext cx="8170920" cy="2928960"/>
              </a:xfrm>
              <a:prstGeom prst="rect">
                <a:avLst/>
              </a:prstGeom>
            </p:spPr>
          </p:pic>
        </mc:Fallback>
      </mc:AlternateContent>
    </p:spTree>
    <p:extLst>
      <p:ext uri="{BB962C8B-B14F-4D97-AF65-F5344CB8AC3E}">
        <p14:creationId xmlns:p14="http://schemas.microsoft.com/office/powerpoint/2010/main" val="37670895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AB867B-676B-4EBC-8316-58E0CAC0A6F8}"/>
              </a:ext>
            </a:extLst>
          </p:cNvPr>
          <p:cNvSpPr>
            <a:spLocks noGrp="1"/>
          </p:cNvSpPr>
          <p:nvPr>
            <p:ph type="title"/>
          </p:nvPr>
        </p:nvSpPr>
        <p:spPr/>
        <p:txBody>
          <a:bodyPr/>
          <a:lstStyle/>
          <a:p>
            <a:r>
              <a:rPr lang="zh-CN" altLang="en-US" dirty="0"/>
              <a:t>距离</a:t>
            </a:r>
            <a:r>
              <a:rPr lang="en-US" altLang="zh-CN" dirty="0"/>
              <a:t>Distance</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9B739CBE-F61F-4B68-AB64-A139AF62DD9A}"/>
                  </a:ext>
                </a:extLst>
              </p:cNvPr>
              <p:cNvSpPr>
                <a:spLocks noGrp="1"/>
              </p:cNvSpPr>
              <p:nvPr>
                <p:ph idx="1"/>
              </p:nvPr>
            </p:nvSpPr>
            <p:spPr>
              <a:xfrm>
                <a:off x="838199" y="1825625"/>
                <a:ext cx="7833189" cy="4351338"/>
              </a:xfrm>
            </p:spPr>
            <p:txBody>
              <a:bodyPr/>
              <a:lstStyle/>
              <a:p>
                <a:r>
                  <a:rPr lang="zh-CN" altLang="en-US" dirty="0"/>
                  <a:t>马氏距离</a:t>
                </a:r>
                <a:r>
                  <a:rPr lang="en-US" altLang="zh-CN" dirty="0"/>
                  <a:t>  </a:t>
                </a:r>
                <a:r>
                  <a:rPr lang="en-US" altLang="zh-CN" dirty="0" err="1"/>
                  <a:t>Mahalanobis</a:t>
                </a:r>
                <a:r>
                  <a:rPr lang="en-US" altLang="zh-CN" dirty="0"/>
                  <a:t> distance</a:t>
                </a:r>
              </a:p>
              <a:p>
                <a:endParaRPr lang="en-US" altLang="zh-CN"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Sup>
                        <m:sSubSupPr>
                          <m:ctrlPr>
                            <a:rPr lang="en-US" altLang="zh-CN" i="1" dirty="0" smtClean="0">
                              <a:latin typeface="Cambria Math" panose="02040503050406030204" pitchFamily="18" charset="0"/>
                            </a:rPr>
                          </m:ctrlPr>
                        </m:sSubSupPr>
                        <m:e>
                          <m:r>
                            <m:rPr>
                              <m:sty m:val="p"/>
                            </m:rPr>
                            <a:rPr lang="en-US" altLang="zh-CN" i="1" dirty="0">
                              <a:latin typeface="Cambria Math" panose="02040503050406030204" pitchFamily="18" charset="0"/>
                            </a:rPr>
                            <m:t>D</m:t>
                          </m:r>
                        </m:e>
                        <m:sub>
                          <m:r>
                            <a:rPr lang="en-US" altLang="zh-CN" b="0" i="1" dirty="0" smtClean="0">
                              <a:latin typeface="Cambria Math" panose="02040503050406030204" pitchFamily="18" charset="0"/>
                            </a:rPr>
                            <m:t>𝑚</m:t>
                          </m:r>
                        </m:sub>
                        <m:sup>
                          <m:r>
                            <a:rPr lang="en-US" altLang="zh-CN" b="0" i="1" dirty="0" smtClean="0">
                              <a:latin typeface="Cambria Math" panose="02040503050406030204" pitchFamily="18" charset="0"/>
                            </a:rPr>
                            <m:t>2</m:t>
                          </m:r>
                        </m:sup>
                      </m:sSubSup>
                      <m:r>
                        <a:rPr lang="en-US" altLang="zh-CN" b="0" i="1" dirty="0" smtClean="0">
                          <a:latin typeface="Cambria Math" panose="02040503050406030204" pitchFamily="18" charset="0"/>
                        </a:rPr>
                        <m:t>=</m:t>
                      </m:r>
                      <m:sSup>
                        <m:sSupPr>
                          <m:ctrlPr>
                            <a:rPr lang="zh-CN" altLang="en-US" i="1" dirty="0">
                              <a:latin typeface="Cambria Math" panose="02040503050406030204" pitchFamily="18" charset="0"/>
                            </a:rPr>
                          </m:ctrlPr>
                        </m:sSupPr>
                        <m:e>
                          <m:d>
                            <m:dPr>
                              <m:ctrlPr>
                                <a:rPr lang="zh-CN" altLang="en-US" i="1" dirty="0">
                                  <a:latin typeface="Cambria Math" panose="02040503050406030204" pitchFamily="18" charset="0"/>
                                </a:rPr>
                              </m:ctrlPr>
                            </m:dPr>
                            <m:e>
                              <m:r>
                                <a:rPr lang="zh-CN" altLang="en-US" b="1" i="1" dirty="0">
                                  <a:latin typeface="Cambria Math" panose="02040503050406030204" pitchFamily="18" charset="0"/>
                                </a:rPr>
                                <m:t>𝒙</m:t>
                              </m:r>
                              <m:r>
                                <a:rPr lang="zh-CN" altLang="en-US" i="0" dirty="0">
                                  <a:latin typeface="Cambria Math" panose="02040503050406030204" pitchFamily="18" charset="0"/>
                                </a:rPr>
                                <m:t>−</m:t>
                              </m:r>
                              <m:r>
                                <a:rPr lang="zh-CN" altLang="en-US" i="1" dirty="0">
                                  <a:latin typeface="Cambria Math" panose="02040503050406030204" pitchFamily="18" charset="0"/>
                                </a:rPr>
                                <m:t>𝜇</m:t>
                              </m:r>
                            </m:e>
                          </m:d>
                        </m:e>
                        <m:sup>
                          <m:r>
                            <a:rPr lang="zh-CN" altLang="en-US" i="1" dirty="0">
                              <a:latin typeface="Cambria Math" panose="02040503050406030204" pitchFamily="18" charset="0"/>
                            </a:rPr>
                            <m:t>𝑇</m:t>
                          </m:r>
                        </m:sup>
                      </m:sSup>
                      <m:sSup>
                        <m:sSupPr>
                          <m:ctrlPr>
                            <a:rPr lang="zh-CN" altLang="en-US" i="1" dirty="0">
                              <a:latin typeface="Cambria Math" panose="02040503050406030204" pitchFamily="18" charset="0"/>
                            </a:rPr>
                          </m:ctrlPr>
                        </m:sSupPr>
                        <m:e>
                          <m:r>
                            <a:rPr lang="zh-CN" altLang="en-US" b="1" i="1" dirty="0">
                              <a:latin typeface="Cambria Math" panose="02040503050406030204" pitchFamily="18" charset="0"/>
                            </a:rPr>
                            <m:t>𝜮</m:t>
                          </m:r>
                        </m:e>
                        <m:sup>
                          <m:r>
                            <a:rPr lang="zh-CN" altLang="en-US" i="0" dirty="0">
                              <a:latin typeface="Cambria Math" panose="02040503050406030204" pitchFamily="18" charset="0"/>
                            </a:rPr>
                            <m:t>−1</m:t>
                          </m:r>
                        </m:sup>
                      </m:sSup>
                      <m:d>
                        <m:dPr>
                          <m:ctrlPr>
                            <a:rPr lang="zh-CN" altLang="en-US" i="1" dirty="0">
                              <a:latin typeface="Cambria Math" panose="02040503050406030204" pitchFamily="18" charset="0"/>
                            </a:rPr>
                          </m:ctrlPr>
                        </m:dPr>
                        <m:e>
                          <m:r>
                            <a:rPr lang="zh-CN" altLang="en-US" b="1" i="1" dirty="0">
                              <a:latin typeface="Cambria Math" panose="02040503050406030204" pitchFamily="18" charset="0"/>
                            </a:rPr>
                            <m:t>𝒙</m:t>
                          </m:r>
                          <m:r>
                            <a:rPr lang="zh-CN" altLang="en-US" i="0" dirty="0">
                              <a:latin typeface="Cambria Math" panose="02040503050406030204" pitchFamily="18" charset="0"/>
                            </a:rPr>
                            <m:t>−</m:t>
                          </m:r>
                          <m:r>
                            <a:rPr lang="zh-CN" altLang="en-US" i="1" dirty="0">
                              <a:latin typeface="Cambria Math" panose="02040503050406030204" pitchFamily="18" charset="0"/>
                            </a:rPr>
                            <m:t>𝜇</m:t>
                          </m:r>
                        </m:e>
                      </m:d>
                    </m:oMath>
                  </m:oMathPara>
                </a14:m>
                <a:endParaRPr lang="en-US" altLang="zh-CN" dirty="0"/>
              </a:p>
              <a:p>
                <a:pPr marL="0" indent="0">
                  <a:buNone/>
                </a:pPr>
                <a:r>
                  <a:rPr lang="en-US" altLang="zh-CN" b="1" dirty="0"/>
                  <a:t>X</a:t>
                </a:r>
                <a:r>
                  <a:rPr lang="en-US" altLang="zh-CN" dirty="0"/>
                  <a:t>-</a:t>
                </a:r>
                <a:r>
                  <a:rPr lang="zh-CN" altLang="en-US" dirty="0"/>
                  <a:t>样本向量  </a:t>
                </a:r>
                <a:r>
                  <a:rPr lang="en-US" altLang="zh-CN" dirty="0"/>
                  <a:t>μ-</a:t>
                </a:r>
                <a:r>
                  <a:rPr lang="zh-CN" altLang="en-US" dirty="0"/>
                  <a:t>总体均值  </a:t>
                </a:r>
                <a:r>
                  <a:rPr lang="en-US" altLang="zh-CN" b="1" dirty="0"/>
                  <a:t>Σ</a:t>
                </a:r>
                <a:r>
                  <a:rPr lang="en-US" altLang="zh-CN" dirty="0"/>
                  <a:t>-</a:t>
                </a:r>
                <a:r>
                  <a:rPr lang="zh-CN" altLang="en-US" dirty="0"/>
                  <a:t>总体协方差矩阵</a:t>
                </a:r>
                <a:endParaRPr lang="en-US" altLang="zh-CN" dirty="0"/>
              </a:p>
              <a:p>
                <a:endParaRPr lang="en-US" altLang="zh-CN" dirty="0"/>
              </a:p>
              <a:p>
                <a:r>
                  <a:rPr lang="zh-CN" altLang="en-US" dirty="0"/>
                  <a:t>表示总体中某样本与样本总体的差异程度</a:t>
                </a:r>
                <a:endParaRPr lang="en-US" altLang="zh-CN" dirty="0"/>
              </a:p>
            </p:txBody>
          </p:sp>
        </mc:Choice>
        <mc:Fallback xmlns="">
          <p:sp>
            <p:nvSpPr>
              <p:cNvPr id="3" name="内容占位符 2">
                <a:extLst>
                  <a:ext uri="{FF2B5EF4-FFF2-40B4-BE49-F238E27FC236}">
                    <a16:creationId xmlns:a16="http://schemas.microsoft.com/office/drawing/2014/main" id="{9B739CBE-F61F-4B68-AB64-A139AF62DD9A}"/>
                  </a:ext>
                </a:extLst>
              </p:cNvPr>
              <p:cNvSpPr>
                <a:spLocks noGrp="1" noRot="1" noChangeAspect="1" noMove="1" noResize="1" noEditPoints="1" noAdjustHandles="1" noChangeArrowheads="1" noChangeShapeType="1" noTextEdit="1"/>
              </p:cNvSpPr>
              <p:nvPr>
                <p:ph idx="1"/>
              </p:nvPr>
            </p:nvSpPr>
            <p:spPr>
              <a:xfrm>
                <a:off x="838199" y="1825625"/>
                <a:ext cx="7833189" cy="4351338"/>
              </a:xfrm>
              <a:blipFill>
                <a:blip r:embed="rId3"/>
                <a:stretch>
                  <a:fillRect l="-1556" t="-2521"/>
                </a:stretch>
              </a:blipFill>
            </p:spPr>
            <p:txBody>
              <a:bodyPr/>
              <a:lstStyle/>
              <a:p>
                <a:r>
                  <a:rPr lang="zh-CN" altLang="en-US">
                    <a:noFill/>
                  </a:rPr>
                  <a:t> </a:t>
                </a:r>
              </a:p>
            </p:txBody>
          </p:sp>
        </mc:Fallback>
      </mc:AlternateContent>
      <p:pic>
        <p:nvPicPr>
          <p:cNvPr id="5" name="图片 4" descr="图片包含 地图&#10;&#10;已生成极高可信度的说明">
            <a:extLst>
              <a:ext uri="{FF2B5EF4-FFF2-40B4-BE49-F238E27FC236}">
                <a16:creationId xmlns:a16="http://schemas.microsoft.com/office/drawing/2014/main" id="{01A690FC-5B07-48B1-A013-222BE5BA1997}"/>
              </a:ext>
            </a:extLst>
          </p:cNvPr>
          <p:cNvPicPr>
            <a:picLocks noChangeAspect="1"/>
          </p:cNvPicPr>
          <p:nvPr/>
        </p:nvPicPr>
        <p:blipFill>
          <a:blip r:embed="rId4">
            <a:clrChange>
              <a:clrFrom>
                <a:srgbClr val="FFFFFF"/>
              </a:clrFrom>
              <a:clrTo>
                <a:srgbClr val="FFFFFF">
                  <a:alpha val="0"/>
                </a:srgbClr>
              </a:clrTo>
            </a:clrChange>
            <a:grayscl/>
            <a:extLst>
              <a:ext uri="{28A0092B-C50C-407E-A947-70E740481C1C}">
                <a14:useLocalDpi xmlns:a14="http://schemas.microsoft.com/office/drawing/2010/main" val="0"/>
              </a:ext>
            </a:extLst>
          </a:blip>
          <a:stretch>
            <a:fillRect/>
          </a:stretch>
        </p:blipFill>
        <p:spPr>
          <a:xfrm>
            <a:off x="7896762" y="1615385"/>
            <a:ext cx="3457038" cy="3328750"/>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墨迹 3">
                <a:extLst>
                  <a:ext uri="{FF2B5EF4-FFF2-40B4-BE49-F238E27FC236}">
                    <a16:creationId xmlns:a16="http://schemas.microsoft.com/office/drawing/2014/main" id="{09F697DF-EAFB-4943-921E-F4C40ACE84DA}"/>
                  </a:ext>
                </a:extLst>
              </p14:cNvPr>
              <p14:cNvContentPartPr/>
              <p14:nvPr/>
            </p14:nvContentPartPr>
            <p14:xfrm>
              <a:off x="8874720" y="2206800"/>
              <a:ext cx="1813680" cy="1195200"/>
            </p14:xfrm>
          </p:contentPart>
        </mc:Choice>
        <mc:Fallback>
          <p:pic>
            <p:nvPicPr>
              <p:cNvPr id="4" name="墨迹 3">
                <a:extLst>
                  <a:ext uri="{FF2B5EF4-FFF2-40B4-BE49-F238E27FC236}">
                    <a16:creationId xmlns:a16="http://schemas.microsoft.com/office/drawing/2014/main" id="{09F697DF-EAFB-4943-921E-F4C40ACE84DA}"/>
                  </a:ext>
                </a:extLst>
              </p:cNvPr>
              <p:cNvPicPr/>
              <p:nvPr/>
            </p:nvPicPr>
            <p:blipFill>
              <a:blip r:embed="rId6"/>
              <a:stretch>
                <a:fillRect/>
              </a:stretch>
            </p:blipFill>
            <p:spPr>
              <a:xfrm>
                <a:off x="8865360" y="2197440"/>
                <a:ext cx="1832400" cy="1213920"/>
              </a:xfrm>
              <a:prstGeom prst="rect">
                <a:avLst/>
              </a:prstGeom>
            </p:spPr>
          </p:pic>
        </mc:Fallback>
      </mc:AlternateContent>
    </p:spTree>
    <p:extLst>
      <p:ext uri="{BB962C8B-B14F-4D97-AF65-F5344CB8AC3E}">
        <p14:creationId xmlns:p14="http://schemas.microsoft.com/office/powerpoint/2010/main" val="1602063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230C52-5BF8-4494-8CDD-94C5CCF69B19}"/>
              </a:ext>
            </a:extLst>
          </p:cNvPr>
          <p:cNvSpPr>
            <a:spLocks noGrp="1"/>
          </p:cNvSpPr>
          <p:nvPr>
            <p:ph type="title"/>
          </p:nvPr>
        </p:nvSpPr>
        <p:spPr/>
        <p:txBody>
          <a:bodyPr/>
          <a:lstStyle/>
          <a:p>
            <a:r>
              <a:rPr lang="zh-CN" altLang="en-US" dirty="0"/>
              <a:t>距离</a:t>
            </a:r>
            <a:r>
              <a:rPr lang="en-US" altLang="zh-CN" dirty="0"/>
              <a:t>Distance</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3D1E2A7B-EF8F-41A3-9A4A-62C141D255CA}"/>
                  </a:ext>
                </a:extLst>
              </p:cNvPr>
              <p:cNvSpPr>
                <a:spLocks noGrp="1"/>
              </p:cNvSpPr>
              <p:nvPr>
                <p:ph idx="1"/>
              </p:nvPr>
            </p:nvSpPr>
            <p:spPr/>
            <p:txBody>
              <a:bodyPr/>
              <a:lstStyle/>
              <a:p>
                <a:r>
                  <a:rPr lang="en-US" altLang="zh-CN" dirty="0"/>
                  <a:t>Bregman</a:t>
                </a:r>
                <a:r>
                  <a:rPr lang="zh-CN" altLang="en-US" dirty="0"/>
                  <a:t>散度</a:t>
                </a:r>
                <a:endParaRPr lang="en-US" altLang="zh-CN" dirty="0"/>
              </a:p>
              <a:p>
                <a:endParaRPr lang="en-US" altLang="zh-CN" dirty="0"/>
              </a:p>
              <a:p>
                <a:pPr marL="0" indent="0">
                  <a:buNone/>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i="1">
                              <a:latin typeface="Cambria Math" panose="02040503050406030204" pitchFamily="18" charset="0"/>
                            </a:rPr>
                            <m:t>𝐵</m:t>
                          </m:r>
                          <m:d>
                            <m:dPr>
                              <m:ctrlPr>
                                <a:rPr lang="en-US" altLang="zh-CN" i="1">
                                  <a:latin typeface="Cambria Math" panose="02040503050406030204" pitchFamily="18" charset="0"/>
                                </a:rPr>
                              </m:ctrlPr>
                            </m:dPr>
                            <m:e>
                              <m:r>
                                <a:rPr lang="en-US" altLang="zh-CN" i="1">
                                  <a:latin typeface="Cambria Math" panose="02040503050406030204" pitchFamily="18" charset="0"/>
                                </a:rPr>
                                <m:t>𝑎</m:t>
                              </m:r>
                              <m:r>
                                <a:rPr lang="en-US" altLang="zh-CN" i="1">
                                  <a:latin typeface="Cambria Math" panose="02040503050406030204" pitchFamily="18" charset="0"/>
                                </a:rPr>
                                <m:t>,</m:t>
                              </m:r>
                              <m:r>
                                <a:rPr lang="en-US" altLang="zh-CN" i="1">
                                  <a:latin typeface="Cambria Math" panose="02040503050406030204" pitchFamily="18" charset="0"/>
                                </a:rPr>
                                <m:t>𝑏</m:t>
                              </m:r>
                            </m:e>
                          </m:d>
                        </m:e>
                        <m:sub>
                          <m:r>
                            <a:rPr lang="zh-CN" altLang="en-US" b="0" i="1" smtClean="0">
                              <a:latin typeface="Cambria Math" panose="02040503050406030204" pitchFamily="18" charset="0"/>
                            </a:rPr>
                            <m:t>𝜓</m:t>
                          </m:r>
                        </m:sub>
                      </m:sSub>
                      <m:r>
                        <a:rPr lang="en-US" altLang="zh-CN" b="0" i="1" smtClean="0">
                          <a:latin typeface="Cambria Math" panose="02040503050406030204" pitchFamily="18" charset="0"/>
                        </a:rPr>
                        <m:t>=</m:t>
                      </m:r>
                      <m:r>
                        <a:rPr lang="zh-CN" altLang="en-US" i="1">
                          <a:latin typeface="Cambria Math" panose="02040503050406030204" pitchFamily="18" charset="0"/>
                        </a:rPr>
                        <m:t>𝜓</m:t>
                      </m:r>
                      <m:d>
                        <m:dPr>
                          <m:ctrlPr>
                            <a:rPr lang="en-US" altLang="zh-CN" b="0" i="1" smtClean="0">
                              <a:latin typeface="Cambria Math" panose="02040503050406030204" pitchFamily="18" charset="0"/>
                            </a:rPr>
                          </m:ctrlPr>
                        </m:dPr>
                        <m:e>
                          <m:r>
                            <m:rPr>
                              <m:sty m:val="p"/>
                            </m:rPr>
                            <a:rPr lang="en-US" altLang="zh-CN" b="0" i="0" smtClean="0">
                              <a:latin typeface="Cambria Math" panose="02040503050406030204" pitchFamily="18" charset="0"/>
                            </a:rPr>
                            <m:t>a</m:t>
                          </m:r>
                        </m:e>
                      </m:d>
                      <m:r>
                        <a:rPr lang="en-US" altLang="zh-CN" b="0" i="0" smtClean="0">
                          <a:latin typeface="Cambria Math" panose="02040503050406030204" pitchFamily="18" charset="0"/>
                        </a:rPr>
                        <m:t>−</m:t>
                      </m:r>
                      <m:r>
                        <a:rPr lang="zh-CN" altLang="en-US" i="1">
                          <a:latin typeface="Cambria Math" panose="02040503050406030204" pitchFamily="18" charset="0"/>
                        </a:rPr>
                        <m:t>𝜓</m:t>
                      </m:r>
                      <m:d>
                        <m:dPr>
                          <m:ctrlPr>
                            <a:rPr lang="en-US" altLang="zh-CN" i="1">
                              <a:latin typeface="Cambria Math" panose="02040503050406030204" pitchFamily="18" charset="0"/>
                            </a:rPr>
                          </m:ctrlPr>
                        </m:dPr>
                        <m:e>
                          <m:r>
                            <m:rPr>
                              <m:sty m:val="p"/>
                            </m:rPr>
                            <a:rPr lang="en-US" altLang="zh-CN" b="0" i="0" smtClean="0">
                              <a:latin typeface="Cambria Math" panose="02040503050406030204" pitchFamily="18" charset="0"/>
                            </a:rPr>
                            <m:t>b</m:t>
                          </m:r>
                        </m:e>
                      </m:d>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m:rPr>
                              <m:sty m:val="p"/>
                            </m:rPr>
                            <a:rPr lang="en-US" altLang="zh-CN" b="0" i="1" smtClean="0">
                              <a:latin typeface="Cambria Math" panose="02040503050406030204" pitchFamily="18" charset="0"/>
                              <a:ea typeface="Cambria Math" panose="02040503050406030204" pitchFamily="18" charset="0"/>
                            </a:rPr>
                            <m:t>∇</m:t>
                          </m:r>
                          <m:r>
                            <a:rPr lang="zh-CN" altLang="en-US" i="1">
                              <a:latin typeface="Cambria Math" panose="02040503050406030204" pitchFamily="18" charset="0"/>
                            </a:rPr>
                            <m:t>𝜓</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𝑏</m:t>
                              </m:r>
                            </m:e>
                          </m:d>
                          <m:r>
                            <a:rPr lang="en-US" altLang="zh-CN" b="0" i="1" smtClean="0">
                              <a:latin typeface="Cambria Math" panose="02040503050406030204" pitchFamily="18" charset="0"/>
                            </a:rPr>
                            <m:t>,</m:t>
                          </m:r>
                          <m:r>
                            <a:rPr lang="en-US" altLang="zh-CN" b="0" i="1" smtClean="0">
                              <a:latin typeface="Cambria Math" panose="02040503050406030204" pitchFamily="18" charset="0"/>
                            </a:rPr>
                            <m:t>𝑎</m:t>
                          </m:r>
                          <m:r>
                            <a:rPr lang="en-US" altLang="zh-CN" b="0" i="1" smtClean="0">
                              <a:latin typeface="Cambria Math" panose="02040503050406030204" pitchFamily="18" charset="0"/>
                            </a:rPr>
                            <m:t>−</m:t>
                          </m:r>
                          <m:r>
                            <a:rPr lang="en-US" altLang="zh-CN" b="0" i="1" smtClean="0">
                              <a:latin typeface="Cambria Math" panose="02040503050406030204" pitchFamily="18" charset="0"/>
                            </a:rPr>
                            <m:t>𝑏</m:t>
                          </m:r>
                        </m:e>
                      </m:d>
                    </m:oMath>
                  </m:oMathPara>
                </a14:m>
                <a:endParaRPr lang="en-US" altLang="zh-CN" dirty="0"/>
              </a:p>
              <a:p>
                <a:r>
                  <a:rPr lang="zh-CN" altLang="en-US" dirty="0"/>
                  <a:t>可以解决非凸性，或不规则形状等问题</a:t>
                </a:r>
              </a:p>
            </p:txBody>
          </p:sp>
        </mc:Choice>
        <mc:Fallback xmlns="">
          <p:sp>
            <p:nvSpPr>
              <p:cNvPr id="3" name="内容占位符 2">
                <a:extLst>
                  <a:ext uri="{FF2B5EF4-FFF2-40B4-BE49-F238E27FC236}">
                    <a16:creationId xmlns:a16="http://schemas.microsoft.com/office/drawing/2014/main" id="{3D1E2A7B-EF8F-41A3-9A4A-62C141D255CA}"/>
                  </a:ext>
                </a:extLst>
              </p:cNvPr>
              <p:cNvSpPr>
                <a:spLocks noGrp="1" noRot="1" noChangeAspect="1" noMove="1" noResize="1" noEditPoints="1" noAdjustHandles="1" noChangeArrowheads="1" noChangeShapeType="1" noTextEdit="1"/>
              </p:cNvSpPr>
              <p:nvPr>
                <p:ph idx="1"/>
              </p:nvPr>
            </p:nvSpPr>
            <p:spPr>
              <a:blipFill>
                <a:blip r:embed="rId2"/>
                <a:stretch>
                  <a:fillRect l="-1043" t="-252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47703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FBBD10-3FAE-4ECC-9AE0-551548B207EA}"/>
              </a:ext>
            </a:extLst>
          </p:cNvPr>
          <p:cNvSpPr>
            <a:spLocks noGrp="1"/>
          </p:cNvSpPr>
          <p:nvPr>
            <p:ph type="title"/>
          </p:nvPr>
        </p:nvSpPr>
        <p:spPr/>
        <p:txBody>
          <a:bodyPr/>
          <a:lstStyle/>
          <a:p>
            <a:r>
              <a:rPr lang="zh-CN" altLang="en-US" dirty="0"/>
              <a:t>相似度</a:t>
            </a:r>
            <a:r>
              <a:rPr lang="en-US" altLang="zh-CN" dirty="0"/>
              <a:t>Similarity</a:t>
            </a:r>
            <a:endParaRPr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8E4AF5EF-C9C1-493D-B1E9-75128BE14B5B}"/>
                  </a:ext>
                </a:extLst>
              </p:cNvPr>
              <p:cNvSpPr>
                <a:spLocks noGrp="1"/>
              </p:cNvSpPr>
              <p:nvPr>
                <p:ph idx="1"/>
              </p:nvPr>
            </p:nvSpPr>
            <p:spPr/>
            <p:txBody>
              <a:bodyPr/>
              <a:lstStyle/>
              <a:p>
                <a:r>
                  <a:rPr lang="en-US" altLang="zh-CN" dirty="0"/>
                  <a:t>Jaccard</a:t>
                </a:r>
                <a:r>
                  <a:rPr lang="zh-CN" altLang="en-US" dirty="0"/>
                  <a:t>相似度</a:t>
                </a:r>
                <a:endParaRPr lang="en-US" altLang="zh-CN" dirty="0"/>
              </a:p>
              <a:p>
                <a:pPr marL="0" indent="0">
                  <a:buNone/>
                </a:pPr>
                <a14:m>
                  <m:oMathPara xmlns:m="http://schemas.openxmlformats.org/officeDocument/2006/math">
                    <m:oMathParaPr>
                      <m:jc m:val="centerGroup"/>
                    </m:oMathParaPr>
                    <m:oMath xmlns:m="http://schemas.openxmlformats.org/officeDocument/2006/math">
                      <m:r>
                        <m:rPr>
                          <m:sty m:val="p"/>
                        </m:rPr>
                        <a:rPr lang="en-US" altLang="zh-CN" i="1" dirty="0" smtClean="0">
                          <a:latin typeface="Cambria Math" panose="02040503050406030204" pitchFamily="18" charset="0"/>
                        </a:rPr>
                        <m:t>J</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𝐴</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𝐵</m:t>
                      </m:r>
                      <m:r>
                        <a:rPr lang="en-US" altLang="zh-CN" b="0" i="1" dirty="0" smtClean="0">
                          <a:latin typeface="Cambria Math" panose="02040503050406030204" pitchFamily="18" charset="0"/>
                        </a:rPr>
                        <m:t>)=</m:t>
                      </m:r>
                      <m:f>
                        <m:fPr>
                          <m:ctrlPr>
                            <a:rPr lang="en-US" altLang="zh-CN" i="1" smtClean="0">
                              <a:latin typeface="Cambria Math" panose="02040503050406030204" pitchFamily="18" charset="0"/>
                            </a:rPr>
                          </m:ctrlPr>
                        </m:fPr>
                        <m:num>
                          <m:d>
                            <m:dPr>
                              <m:begChr m:val="|"/>
                              <m:endChr m:val="|"/>
                              <m:ctrlPr>
                                <a:rPr lang="en-US" altLang="zh-CN" i="1" smtClean="0">
                                  <a:latin typeface="Cambria Math" panose="02040503050406030204" pitchFamily="18" charset="0"/>
                                </a:rPr>
                              </m:ctrlPr>
                            </m:dPr>
                            <m:e>
                              <m:r>
                                <a:rPr lang="en-US" altLang="zh-CN" b="0" i="1" smtClean="0">
                                  <a:latin typeface="Cambria Math" panose="02040503050406030204" pitchFamily="18" charset="0"/>
                                </a:rPr>
                                <m:t>𝐴</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𝐵</m:t>
                              </m:r>
                            </m:e>
                          </m:d>
                        </m:num>
                        <m:den>
                          <m:d>
                            <m:dPr>
                              <m:begChr m:val="|"/>
                              <m:endChr m:val="|"/>
                              <m:ctrlPr>
                                <a:rPr lang="en-US" altLang="zh-CN" i="1">
                                  <a:latin typeface="Cambria Math" panose="02040503050406030204" pitchFamily="18" charset="0"/>
                                </a:rPr>
                              </m:ctrlPr>
                            </m:dPr>
                            <m:e>
                              <m:r>
                                <a:rPr lang="en-US" altLang="zh-CN" i="1">
                                  <a:latin typeface="Cambria Math" panose="02040503050406030204" pitchFamily="18" charset="0"/>
                                </a:rPr>
                                <m:t>𝐴</m:t>
                              </m:r>
                              <m: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ea typeface="Cambria Math" panose="02040503050406030204" pitchFamily="18" charset="0"/>
                                </a:rPr>
                                <m:t>𝐵</m:t>
                              </m:r>
                            </m:e>
                          </m:d>
                        </m:den>
                      </m:f>
                    </m:oMath>
                  </m:oMathPara>
                </a14:m>
                <a:endParaRPr lang="en-US" altLang="zh-CN" dirty="0"/>
              </a:p>
              <a:p>
                <a:pPr lvl="1"/>
                <a:r>
                  <a:rPr lang="zh-CN" altLang="en-US" dirty="0"/>
                  <a:t>衡量两集合的相似度</a:t>
                </a:r>
                <a:endParaRPr lang="en-US" altLang="zh-CN" dirty="0"/>
              </a:p>
              <a:p>
                <a:r>
                  <a:rPr lang="en-US" altLang="zh-CN" dirty="0"/>
                  <a:t>Humming</a:t>
                </a:r>
                <a:r>
                  <a:rPr lang="zh-CN" altLang="en-US" dirty="0"/>
                  <a:t>码距</a:t>
                </a:r>
                <a:endParaRPr lang="en-US" altLang="zh-CN" dirty="0"/>
              </a:p>
              <a:p>
                <a:pPr lvl="1"/>
                <a:r>
                  <a:rPr lang="zh-CN" altLang="en-US" dirty="0"/>
                  <a:t>衡量两个编码间的距离</a:t>
                </a:r>
                <a:endParaRPr lang="en-US" altLang="zh-CN" dirty="0"/>
              </a:p>
              <a:p>
                <a:r>
                  <a:rPr lang="zh-CN" altLang="en-US" dirty="0"/>
                  <a:t>交叉熵、</a:t>
                </a:r>
                <a:r>
                  <a:rPr lang="en-US" altLang="zh-CN" dirty="0"/>
                  <a:t>KL</a:t>
                </a:r>
                <a:r>
                  <a:rPr lang="zh-CN" altLang="en-US" dirty="0"/>
                  <a:t>散度、互信息</a:t>
                </a:r>
                <a:r>
                  <a:rPr lang="en-US" altLang="zh-CN" dirty="0"/>
                  <a:t>……</a:t>
                </a:r>
              </a:p>
              <a:p>
                <a:r>
                  <a:rPr lang="zh-CN" altLang="en-US" dirty="0"/>
                  <a:t>非度量距离</a:t>
                </a:r>
              </a:p>
            </p:txBody>
          </p:sp>
        </mc:Choice>
        <mc:Fallback>
          <p:sp>
            <p:nvSpPr>
              <p:cNvPr id="3" name="内容占位符 2">
                <a:extLst>
                  <a:ext uri="{FF2B5EF4-FFF2-40B4-BE49-F238E27FC236}">
                    <a16:creationId xmlns:a16="http://schemas.microsoft.com/office/drawing/2014/main" id="{8E4AF5EF-C9C1-493D-B1E9-75128BE14B5B}"/>
                  </a:ext>
                </a:extLst>
              </p:cNvPr>
              <p:cNvSpPr>
                <a:spLocks noGrp="1" noRot="1" noChangeAspect="1" noMove="1" noResize="1" noEditPoints="1" noAdjustHandles="1" noChangeArrowheads="1" noChangeShapeType="1" noTextEdit="1"/>
              </p:cNvSpPr>
              <p:nvPr>
                <p:ph idx="1"/>
              </p:nvPr>
            </p:nvSpPr>
            <p:spPr>
              <a:blipFill>
                <a:blip r:embed="rId3"/>
                <a:stretch>
                  <a:fillRect l="-1043" t="-252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36088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6E6F1C-F767-4B1B-88C3-8D3F6DE42213}"/>
              </a:ext>
            </a:extLst>
          </p:cNvPr>
          <p:cNvSpPr>
            <a:spLocks noGrp="1"/>
          </p:cNvSpPr>
          <p:nvPr>
            <p:ph type="title"/>
          </p:nvPr>
        </p:nvSpPr>
        <p:spPr/>
        <p:txBody>
          <a:bodyPr/>
          <a:lstStyle/>
          <a:p>
            <a:r>
              <a:rPr lang="zh-CN" altLang="en-US" dirty="0"/>
              <a:t>数据的划分</a:t>
            </a:r>
          </a:p>
        </p:txBody>
      </p:sp>
      <p:sp>
        <p:nvSpPr>
          <p:cNvPr id="3" name="内容占位符 2">
            <a:extLst>
              <a:ext uri="{FF2B5EF4-FFF2-40B4-BE49-F238E27FC236}">
                <a16:creationId xmlns:a16="http://schemas.microsoft.com/office/drawing/2014/main" id="{849ED8AF-B313-495C-AB64-B6FFE44F9ED2}"/>
              </a:ext>
            </a:extLst>
          </p:cNvPr>
          <p:cNvSpPr>
            <a:spLocks noGrp="1"/>
          </p:cNvSpPr>
          <p:nvPr>
            <p:ph idx="1"/>
          </p:nvPr>
        </p:nvSpPr>
        <p:spPr/>
        <p:txBody>
          <a:bodyPr/>
          <a:lstStyle/>
          <a:p>
            <a:r>
              <a:rPr lang="zh-CN" altLang="en-US" dirty="0"/>
              <a:t>数据划分的种类多种多样错综复杂</a:t>
            </a:r>
            <a:endParaRPr lang="en-US" altLang="zh-CN" dirty="0"/>
          </a:p>
          <a:p>
            <a:pPr lvl="1"/>
            <a:r>
              <a:rPr lang="zh-CN" altLang="en-US" dirty="0"/>
              <a:t>基于划分</a:t>
            </a:r>
            <a:endParaRPr lang="en-US" altLang="zh-CN" dirty="0"/>
          </a:p>
          <a:p>
            <a:pPr lvl="1"/>
            <a:r>
              <a:rPr lang="zh-CN" altLang="en-US" dirty="0"/>
              <a:t>基于密度</a:t>
            </a:r>
            <a:endParaRPr lang="en-US" altLang="zh-CN" dirty="0"/>
          </a:p>
          <a:p>
            <a:pPr lvl="1"/>
            <a:r>
              <a:rPr lang="zh-CN" altLang="en-US" dirty="0"/>
              <a:t>基于层次</a:t>
            </a:r>
            <a:endParaRPr lang="en-US" altLang="zh-CN" dirty="0"/>
          </a:p>
          <a:p>
            <a:pPr lvl="1"/>
            <a:r>
              <a:rPr lang="zh-CN" altLang="en-US" dirty="0"/>
              <a:t>基于分布</a:t>
            </a:r>
            <a:endParaRPr lang="en-US" altLang="zh-CN" dirty="0"/>
          </a:p>
          <a:p>
            <a:pPr lvl="1"/>
            <a:r>
              <a:rPr lang="en-US" altLang="zh-CN" dirty="0"/>
              <a:t>……</a:t>
            </a:r>
          </a:p>
          <a:p>
            <a:r>
              <a:rPr lang="zh-CN" altLang="en-US" dirty="0"/>
              <a:t>很多算法往往被归属到不止一种分类中去</a:t>
            </a:r>
            <a:endParaRPr lang="en-US" altLang="zh-CN" dirty="0"/>
          </a:p>
        </p:txBody>
      </p:sp>
    </p:spTree>
    <p:extLst>
      <p:ext uri="{BB962C8B-B14F-4D97-AF65-F5344CB8AC3E}">
        <p14:creationId xmlns:p14="http://schemas.microsoft.com/office/powerpoint/2010/main" val="2050208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原型聚类</a:t>
            </a:r>
          </a:p>
        </p:txBody>
      </p:sp>
      <p:sp>
        <p:nvSpPr>
          <p:cNvPr id="3" name="副标题 2"/>
          <p:cNvSpPr>
            <a:spLocks noGrp="1"/>
          </p:cNvSpPr>
          <p:nvPr>
            <p:ph type="subTitle" idx="1"/>
          </p:nvPr>
        </p:nvSpPr>
        <p:spPr/>
        <p:txBody>
          <a:bodyPr/>
          <a:lstStyle/>
          <a:p>
            <a:pPr algn="r"/>
            <a:r>
              <a:rPr lang="en-US" altLang="zh-CN" dirty="0"/>
              <a:t>——</a:t>
            </a:r>
            <a:r>
              <a:rPr lang="zh-CN" altLang="en-US" dirty="0"/>
              <a:t>诸建超</a:t>
            </a:r>
          </a:p>
        </p:txBody>
      </p:sp>
    </p:spTree>
    <p:extLst>
      <p:ext uri="{BB962C8B-B14F-4D97-AF65-F5344CB8AC3E}">
        <p14:creationId xmlns:p14="http://schemas.microsoft.com/office/powerpoint/2010/main" val="297680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原型聚类</a:t>
            </a:r>
          </a:p>
        </p:txBody>
      </p:sp>
      <p:sp>
        <p:nvSpPr>
          <p:cNvPr id="3" name="内容占位符 2"/>
          <p:cNvSpPr>
            <a:spLocks noGrp="1"/>
          </p:cNvSpPr>
          <p:nvPr>
            <p:ph idx="1"/>
          </p:nvPr>
        </p:nvSpPr>
        <p:spPr/>
        <p:txBody>
          <a:bodyPr/>
          <a:lstStyle/>
          <a:p>
            <a:r>
              <a:rPr lang="zh-CN" altLang="en-US" dirty="0"/>
              <a:t>亦称“基于原型的聚类”</a:t>
            </a:r>
            <a:endParaRPr lang="en-US" altLang="zh-CN" dirty="0"/>
          </a:p>
          <a:p>
            <a:endParaRPr lang="en-US" altLang="zh-CN" dirty="0"/>
          </a:p>
          <a:p>
            <a:r>
              <a:rPr lang="zh-CN" altLang="en-US" dirty="0"/>
              <a:t>通常情况下，先初始化</a:t>
            </a:r>
            <a:r>
              <a:rPr lang="en-US" altLang="zh-CN" dirty="0"/>
              <a:t>k</a:t>
            </a:r>
            <a:r>
              <a:rPr lang="zh-CN" altLang="en-US" dirty="0"/>
              <a:t>个原型变量，然后对他们进行迭代更新求解，最终得到</a:t>
            </a:r>
            <a:r>
              <a:rPr lang="en-US" altLang="zh-CN" dirty="0"/>
              <a:t>k</a:t>
            </a:r>
            <a:r>
              <a:rPr lang="zh-CN" altLang="en-US" dirty="0"/>
              <a:t>个聚类结果。</a:t>
            </a:r>
            <a:endParaRPr lang="en-US" altLang="zh-CN" dirty="0"/>
          </a:p>
          <a:p>
            <a:endParaRPr lang="en-US" altLang="zh-CN" dirty="0"/>
          </a:p>
          <a:p>
            <a:r>
              <a:rPr lang="zh-CN" altLang="en-US" dirty="0"/>
              <a:t>主要算法：</a:t>
            </a:r>
            <a:r>
              <a:rPr lang="en-US" altLang="zh-CN" dirty="0"/>
              <a:t>K-means</a:t>
            </a:r>
            <a:r>
              <a:rPr lang="zh-CN" altLang="en-US" dirty="0"/>
              <a:t>、</a:t>
            </a:r>
            <a:r>
              <a:rPr lang="en-US" altLang="zh-CN" dirty="0"/>
              <a:t>LVQ</a:t>
            </a:r>
            <a:r>
              <a:rPr lang="zh-CN" altLang="en-US" dirty="0"/>
              <a:t>、</a:t>
            </a:r>
            <a:r>
              <a:rPr lang="en-US" altLang="zh-CN" dirty="0"/>
              <a:t>GMM</a:t>
            </a:r>
          </a:p>
        </p:txBody>
      </p:sp>
    </p:spTree>
    <p:extLst>
      <p:ext uri="{BB962C8B-B14F-4D97-AF65-F5344CB8AC3E}">
        <p14:creationId xmlns:p14="http://schemas.microsoft.com/office/powerpoint/2010/main" val="2056044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K-means——K </a:t>
            </a:r>
            <a:r>
              <a:rPr lang="zh-CN" altLang="en-US" dirty="0"/>
              <a:t>均值聚类</a:t>
            </a:r>
          </a:p>
        </p:txBody>
      </p:sp>
      <p:sp>
        <p:nvSpPr>
          <p:cNvPr id="3" name="内容占位符 2"/>
          <p:cNvSpPr>
            <a:spLocks noGrp="1"/>
          </p:cNvSpPr>
          <p:nvPr>
            <p:ph idx="1"/>
          </p:nvPr>
        </p:nvSpPr>
        <p:spPr/>
        <p:txBody>
          <a:bodyPr/>
          <a:lstStyle/>
          <a:p>
            <a:r>
              <a:rPr lang="zh-CN" altLang="en-US" dirty="0"/>
              <a:t>给定样本集</a:t>
            </a:r>
            <a:r>
              <a:rPr lang="en-US" altLang="zh-CN" dirty="0"/>
              <a:t>D = {x</a:t>
            </a:r>
            <a:r>
              <a:rPr lang="en-US" altLang="zh-CN" baseline="-25000" dirty="0"/>
              <a:t>1</a:t>
            </a:r>
            <a:r>
              <a:rPr lang="en-US" altLang="zh-CN" dirty="0"/>
              <a:t>, x</a:t>
            </a:r>
            <a:r>
              <a:rPr lang="en-US" altLang="zh-CN" baseline="-25000" dirty="0"/>
              <a:t>2</a:t>
            </a:r>
            <a:r>
              <a:rPr lang="en-US" altLang="zh-CN" dirty="0"/>
              <a:t>, …, </a:t>
            </a:r>
            <a:r>
              <a:rPr lang="en-US" altLang="zh-CN" dirty="0" err="1"/>
              <a:t>x</a:t>
            </a:r>
            <a:r>
              <a:rPr lang="en-US" altLang="zh-CN" baseline="-25000" dirty="0" err="1"/>
              <a:t>m</a:t>
            </a:r>
            <a:r>
              <a:rPr lang="en-US" altLang="zh-CN" dirty="0"/>
              <a:t>}</a:t>
            </a:r>
            <a:r>
              <a:rPr lang="zh-CN" altLang="en-US" dirty="0"/>
              <a:t>，</a:t>
            </a:r>
            <a:r>
              <a:rPr lang="en-US" altLang="zh-CN" dirty="0"/>
              <a:t>k-means</a:t>
            </a:r>
            <a:r>
              <a:rPr lang="zh-CN" altLang="en-US" dirty="0"/>
              <a:t>算法针对聚类所得簇，将</a:t>
            </a:r>
            <a:r>
              <a:rPr lang="en-US" altLang="zh-CN" dirty="0"/>
              <a:t>D</a:t>
            </a:r>
            <a:r>
              <a:rPr lang="zh-CN" altLang="en-US" dirty="0"/>
              <a:t>划分为</a:t>
            </a:r>
            <a:r>
              <a:rPr lang="en-US" altLang="zh-CN" dirty="0"/>
              <a:t>k</a:t>
            </a:r>
            <a:r>
              <a:rPr lang="zh-CN" altLang="en-US" dirty="0"/>
              <a:t>个类别，即</a:t>
            </a:r>
            <a:r>
              <a:rPr lang="en-US" altLang="zh-CN" dirty="0"/>
              <a:t>C = {C</a:t>
            </a:r>
            <a:r>
              <a:rPr lang="en-US" altLang="zh-CN" baseline="-25000" dirty="0"/>
              <a:t>1</a:t>
            </a:r>
            <a:r>
              <a:rPr lang="en-US" altLang="zh-CN" dirty="0"/>
              <a:t>, C</a:t>
            </a:r>
            <a:r>
              <a:rPr lang="en-US" altLang="zh-CN" baseline="-25000" dirty="0"/>
              <a:t>2</a:t>
            </a:r>
            <a:r>
              <a:rPr lang="en-US" altLang="zh-CN" dirty="0"/>
              <a:t>, …, </a:t>
            </a:r>
            <a:r>
              <a:rPr lang="en-US" altLang="zh-CN" dirty="0" err="1"/>
              <a:t>C</a:t>
            </a:r>
            <a:r>
              <a:rPr lang="en-US" altLang="zh-CN" baseline="-25000" dirty="0" err="1"/>
              <a:t>k</a:t>
            </a:r>
            <a:r>
              <a:rPr lang="en-US" altLang="zh-CN" dirty="0"/>
              <a:t>}</a:t>
            </a:r>
          </a:p>
          <a:p>
            <a:r>
              <a:rPr lang="zh-CN" altLang="en-US" dirty="0"/>
              <a:t>最小化平方误差：</a:t>
            </a:r>
            <a:endParaRPr lang="en-US" altLang="zh-CN" dirty="0"/>
          </a:p>
          <a:p>
            <a:endParaRPr lang="en-US" altLang="zh-CN" dirty="0"/>
          </a:p>
          <a:p>
            <a:r>
              <a:rPr lang="zh-CN" altLang="en-US" dirty="0"/>
              <a:t>其中</a:t>
            </a:r>
            <a:r>
              <a:rPr lang="en-US" altLang="zh-CN" dirty="0" err="1"/>
              <a:t>μ</a:t>
            </a:r>
            <a:r>
              <a:rPr lang="en-US" altLang="zh-CN" baseline="-25000" dirty="0" err="1"/>
              <a:t>i</a:t>
            </a:r>
            <a:r>
              <a:rPr lang="zh-CN" altLang="en-US" dirty="0"/>
              <a:t>是簇</a:t>
            </a:r>
            <a:r>
              <a:rPr lang="en-US" altLang="zh-CN" dirty="0"/>
              <a:t>C</a:t>
            </a:r>
            <a:r>
              <a:rPr lang="en-US" altLang="zh-CN" baseline="-25000" dirty="0"/>
              <a:t>i</a:t>
            </a:r>
            <a:r>
              <a:rPr lang="zh-CN" altLang="en-US" dirty="0"/>
              <a:t>的均值向量。</a:t>
            </a:r>
            <a:endParaRPr lang="en-US" altLang="zh-CN" dirty="0"/>
          </a:p>
          <a:p>
            <a:r>
              <a:rPr lang="zh-CN" altLang="en-US" dirty="0"/>
              <a:t>在一定程度上，</a:t>
            </a:r>
            <a:r>
              <a:rPr lang="en-US" altLang="zh-CN" dirty="0"/>
              <a:t>E</a:t>
            </a:r>
            <a:r>
              <a:rPr lang="zh-CN" altLang="en-US" dirty="0"/>
              <a:t>刻画了簇内样本围绕簇均值向量的紧密程度，</a:t>
            </a:r>
            <a:r>
              <a:rPr lang="en-US" altLang="zh-CN" dirty="0"/>
              <a:t>E</a:t>
            </a:r>
            <a:r>
              <a:rPr lang="zh-CN" altLang="en-US" dirty="0"/>
              <a:t>值越小则簇内样本相似度越高。</a:t>
            </a:r>
          </a:p>
        </p:txBody>
      </p:sp>
      <p:pic>
        <p:nvPicPr>
          <p:cNvPr id="5" name="图片 4"/>
          <p:cNvPicPr>
            <a:picLocks noChangeAspect="1"/>
          </p:cNvPicPr>
          <p:nvPr/>
        </p:nvPicPr>
        <p:blipFill>
          <a:blip r:embed="rId3"/>
          <a:stretch>
            <a:fillRect/>
          </a:stretch>
        </p:blipFill>
        <p:spPr>
          <a:xfrm>
            <a:off x="4466148" y="2775155"/>
            <a:ext cx="2474888" cy="784123"/>
          </a:xfrm>
          <a:prstGeom prst="rect">
            <a:avLst/>
          </a:prstGeom>
        </p:spPr>
      </p:pic>
    </p:spTree>
    <p:extLst>
      <p:ext uri="{BB962C8B-B14F-4D97-AF65-F5344CB8AC3E}">
        <p14:creationId xmlns:p14="http://schemas.microsoft.com/office/powerpoint/2010/main" val="34976000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EADDF1BF-8CED-49BA-8AD7-7B2D50D88823}"/>
                  </a:ext>
                </a:extLst>
              </p:cNvPr>
              <p:cNvSpPr>
                <a:spLocks noGrp="1"/>
              </p:cNvSpPr>
              <p:nvPr>
                <p:ph idx="1"/>
              </p:nvPr>
            </p:nvSpPr>
            <p:spPr/>
            <p:txBody>
              <a:bodyPr/>
              <a:lstStyle/>
              <a:p>
                <a:r>
                  <a:rPr lang="zh-CN" altLang="en-US" dirty="0"/>
                  <a:t>机器学习可以由一个训练集</a:t>
                </a:r>
                <a:r>
                  <a:rPr lang="en-US" altLang="zh-CN" dirty="0"/>
                  <a:t>(</a:t>
                </a:r>
                <a14:m>
                  <m:oMath xmlns:m="http://schemas.openxmlformats.org/officeDocument/2006/math">
                    <m:r>
                      <a:rPr lang="zh-CN" altLang="en-US" b="1" i="1" dirty="0" smtClean="0">
                        <a:latin typeface="Cambria Math" panose="02040503050406030204" pitchFamily="18" charset="0"/>
                      </a:rPr>
                      <m:t>𝔁</m:t>
                    </m:r>
                    <m:r>
                      <a:rPr lang="en-US" altLang="zh-CN" b="1" i="1" dirty="0" smtClean="0">
                        <a:latin typeface="Cambria Math" panose="02040503050406030204" pitchFamily="18" charset="0"/>
                      </a:rPr>
                      <m:t>,</m:t>
                    </m:r>
                    <m:r>
                      <a:rPr lang="zh-CN" altLang="en-US" b="1" i="1" dirty="0" smtClean="0">
                        <a:latin typeface="Cambria Math" panose="02040503050406030204" pitchFamily="18" charset="0"/>
                      </a:rPr>
                      <m:t>𝔂</m:t>
                    </m:r>
                  </m:oMath>
                </a14:m>
                <a:r>
                  <a:rPr lang="en-US" altLang="zh-CN" dirty="0"/>
                  <a:t>)</a:t>
                </a:r>
                <a:r>
                  <a:rPr lang="zh-CN" altLang="en-US" dirty="0"/>
                  <a:t>确定模型的内部参数，这一过程称作训练</a:t>
                </a:r>
                <a:r>
                  <a:rPr lang="en-US" altLang="zh-CN" dirty="0"/>
                  <a:t>(Training)</a:t>
                </a:r>
                <a:r>
                  <a:rPr lang="zh-CN" altLang="en-US" dirty="0"/>
                  <a:t>。</a:t>
                </a:r>
                <a:endParaRPr lang="en-US" altLang="zh-CN" dirty="0"/>
              </a:p>
              <a:p>
                <a:r>
                  <a:rPr lang="zh-CN" altLang="en-US" dirty="0"/>
                  <a:t>训练完成的模型便可以将输入值</a:t>
                </a:r>
                <a:r>
                  <a:rPr lang="en-US" altLang="zh-CN" dirty="0"/>
                  <a:t>X</a:t>
                </a:r>
                <a:r>
                  <a:rPr lang="zh-CN" altLang="en-US" dirty="0"/>
                  <a:t>转化为输出值</a:t>
                </a:r>
                <a:r>
                  <a:rPr lang="en-US" altLang="zh-CN" dirty="0"/>
                  <a:t>Y*</a:t>
                </a:r>
                <a:r>
                  <a:rPr lang="zh-CN" altLang="en-US" dirty="0"/>
                  <a:t>。目标值</a:t>
                </a:r>
                <a:r>
                  <a:rPr lang="en-US" altLang="zh-CN" dirty="0"/>
                  <a:t>Y</a:t>
                </a:r>
                <a:r>
                  <a:rPr lang="zh-CN" altLang="en-US" dirty="0"/>
                  <a:t>并不总是必须的，需要输入</a:t>
                </a:r>
                <a:r>
                  <a:rPr lang="en-US" altLang="zh-CN" dirty="0"/>
                  <a:t>Y</a:t>
                </a:r>
                <a:r>
                  <a:rPr lang="zh-CN" altLang="en-US" dirty="0"/>
                  <a:t>的模型叫做监督学习</a:t>
                </a:r>
                <a:r>
                  <a:rPr lang="en-US" altLang="zh-CN" dirty="0"/>
                  <a:t>(Supervised)</a:t>
                </a:r>
                <a:r>
                  <a:rPr lang="zh-CN" altLang="en-US" dirty="0"/>
                  <a:t>。不输入</a:t>
                </a:r>
                <a:r>
                  <a:rPr lang="en-US" altLang="zh-CN" dirty="0"/>
                  <a:t>Y</a:t>
                </a:r>
                <a:r>
                  <a:rPr lang="zh-CN" altLang="en-US" dirty="0"/>
                  <a:t>的模型叫无监督学习</a:t>
                </a:r>
                <a:r>
                  <a:rPr lang="en-US" altLang="zh-CN" dirty="0"/>
                  <a:t>(Unsupervised)</a:t>
                </a:r>
                <a:endParaRPr lang="zh-CN" altLang="en-US" dirty="0"/>
              </a:p>
            </p:txBody>
          </p:sp>
        </mc:Choice>
        <mc:Fallback xmlns="">
          <p:sp>
            <p:nvSpPr>
              <p:cNvPr id="3" name="内容占位符 2">
                <a:extLst>
                  <a:ext uri="{FF2B5EF4-FFF2-40B4-BE49-F238E27FC236}">
                    <a16:creationId xmlns:a16="http://schemas.microsoft.com/office/drawing/2014/main" id="{EADDF1BF-8CED-49BA-8AD7-7B2D50D88823}"/>
                  </a:ext>
                </a:extLst>
              </p:cNvPr>
              <p:cNvSpPr>
                <a:spLocks noGrp="1" noRot="1" noChangeAspect="1" noMove="1" noResize="1" noEditPoints="1" noAdjustHandles="1" noChangeArrowheads="1" noChangeShapeType="1" noTextEdit="1"/>
              </p:cNvSpPr>
              <p:nvPr>
                <p:ph idx="1"/>
              </p:nvPr>
            </p:nvSpPr>
            <p:spPr>
              <a:blipFill>
                <a:blip r:embed="rId3"/>
                <a:stretch>
                  <a:fillRect l="-1043" t="-2381" r="-754"/>
                </a:stretch>
              </a:blipFill>
            </p:spPr>
            <p:txBody>
              <a:bodyPr/>
              <a:lstStyle/>
              <a:p>
                <a:r>
                  <a:rPr lang="zh-CN" altLang="en-US">
                    <a:noFill/>
                  </a:rPr>
                  <a:t> </a:t>
                </a:r>
              </a:p>
            </p:txBody>
          </p:sp>
        </mc:Fallback>
      </mc:AlternateContent>
      <p:sp>
        <p:nvSpPr>
          <p:cNvPr id="2" name="标题 1">
            <a:extLst>
              <a:ext uri="{FF2B5EF4-FFF2-40B4-BE49-F238E27FC236}">
                <a16:creationId xmlns:a16="http://schemas.microsoft.com/office/drawing/2014/main" id="{2BC4896A-D65B-4908-BA64-102AB5EA4B1C}"/>
              </a:ext>
            </a:extLst>
          </p:cNvPr>
          <p:cNvSpPr>
            <a:spLocks noGrp="1"/>
          </p:cNvSpPr>
          <p:nvPr>
            <p:ph type="title"/>
          </p:nvPr>
        </p:nvSpPr>
        <p:spPr/>
        <p:txBody>
          <a:bodyPr/>
          <a:lstStyle/>
          <a:p>
            <a:r>
              <a:rPr lang="zh-CN" altLang="en-US" dirty="0"/>
              <a:t>基本术语</a:t>
            </a:r>
            <a:r>
              <a:rPr lang="en-US" altLang="zh-CN" dirty="0"/>
              <a:t>Terminology</a:t>
            </a:r>
            <a:endParaRPr lang="zh-CN" altLang="en-US" dirty="0"/>
          </a:p>
        </p:txBody>
      </p:sp>
      <p:sp>
        <p:nvSpPr>
          <p:cNvPr id="12" name="椭圆 11">
            <a:extLst>
              <a:ext uri="{FF2B5EF4-FFF2-40B4-BE49-F238E27FC236}">
                <a16:creationId xmlns:a16="http://schemas.microsoft.com/office/drawing/2014/main" id="{43746CD5-56AF-4A43-AC53-C5A28C6B84DE}"/>
              </a:ext>
            </a:extLst>
          </p:cNvPr>
          <p:cNvSpPr/>
          <p:nvPr/>
        </p:nvSpPr>
        <p:spPr>
          <a:xfrm>
            <a:off x="7713528" y="4335119"/>
            <a:ext cx="1081016" cy="10810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a:t>
            </a:r>
            <a:endParaRPr lang="zh-CN" altLang="en-US" dirty="0"/>
          </a:p>
        </p:txBody>
      </p:sp>
      <p:cxnSp>
        <p:nvCxnSpPr>
          <p:cNvPr id="17" name="直接箭头连接符 16">
            <a:extLst>
              <a:ext uri="{FF2B5EF4-FFF2-40B4-BE49-F238E27FC236}">
                <a16:creationId xmlns:a16="http://schemas.microsoft.com/office/drawing/2014/main" id="{1245B223-8152-4D1D-8A0A-90BF02103B5F}"/>
              </a:ext>
            </a:extLst>
          </p:cNvPr>
          <p:cNvCxnSpPr>
            <a:cxnSpLocks/>
          </p:cNvCxnSpPr>
          <p:nvPr/>
        </p:nvCxnSpPr>
        <p:spPr>
          <a:xfrm flipH="1">
            <a:off x="8267767" y="3724553"/>
            <a:ext cx="1" cy="615271"/>
          </a:xfrm>
          <a:prstGeom prst="straightConnector1">
            <a:avLst/>
          </a:prstGeom>
          <a:ln w="19050">
            <a:headEnd w="lg" len="lg"/>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5C5984DF-7D3F-428F-8AB7-207CFD9D6F1D}"/>
              </a:ext>
            </a:extLst>
          </p:cNvPr>
          <p:cNvCxnSpPr>
            <a:cxnSpLocks/>
          </p:cNvCxnSpPr>
          <p:nvPr/>
        </p:nvCxnSpPr>
        <p:spPr>
          <a:xfrm flipV="1">
            <a:off x="8254035" y="5407281"/>
            <a:ext cx="1" cy="553280"/>
          </a:xfrm>
          <a:prstGeom prst="straightConnector1">
            <a:avLst/>
          </a:prstGeom>
          <a:ln w="19050">
            <a:prstDash val="dash"/>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0A6D35C-1B04-43CB-A893-23C845ABD793}"/>
              </a:ext>
            </a:extLst>
          </p:cNvPr>
          <p:cNvSpPr txBox="1"/>
          <p:nvPr/>
        </p:nvSpPr>
        <p:spPr>
          <a:xfrm flipH="1">
            <a:off x="8350180" y="3838550"/>
            <a:ext cx="253951" cy="369332"/>
          </a:xfrm>
          <a:prstGeom prst="rect">
            <a:avLst/>
          </a:prstGeom>
          <a:noFill/>
        </p:spPr>
        <p:txBody>
          <a:bodyPr wrap="square" rtlCol="0">
            <a:spAutoFit/>
          </a:bodyPr>
          <a:lstStyle/>
          <a:p>
            <a:r>
              <a:rPr lang="en-US" altLang="zh-CN" dirty="0">
                <a:solidFill>
                  <a:schemeClr val="accent1"/>
                </a:solidFill>
              </a:rPr>
              <a:t>X</a:t>
            </a:r>
            <a:endParaRPr lang="zh-CN" altLang="en-US" dirty="0">
              <a:solidFill>
                <a:schemeClr val="accent1"/>
              </a:solidFill>
            </a:endParaRPr>
          </a:p>
        </p:txBody>
      </p:sp>
      <p:sp>
        <p:nvSpPr>
          <p:cNvPr id="22" name="文本框 21">
            <a:extLst>
              <a:ext uri="{FF2B5EF4-FFF2-40B4-BE49-F238E27FC236}">
                <a16:creationId xmlns:a16="http://schemas.microsoft.com/office/drawing/2014/main" id="{C0583E8C-C3D7-4779-8919-C1544EA03E60}"/>
              </a:ext>
            </a:extLst>
          </p:cNvPr>
          <p:cNvSpPr txBox="1"/>
          <p:nvPr/>
        </p:nvSpPr>
        <p:spPr>
          <a:xfrm flipH="1">
            <a:off x="7505252" y="5767822"/>
            <a:ext cx="2223098" cy="646331"/>
          </a:xfrm>
          <a:prstGeom prst="rect">
            <a:avLst/>
          </a:prstGeom>
          <a:noFill/>
        </p:spPr>
        <p:txBody>
          <a:bodyPr wrap="square" rtlCol="0">
            <a:spAutoFit/>
          </a:bodyPr>
          <a:lstStyle/>
          <a:p>
            <a:r>
              <a:rPr lang="en-US" altLang="zh-CN" dirty="0">
                <a:solidFill>
                  <a:schemeClr val="accent1"/>
                </a:solidFill>
              </a:rPr>
              <a:t>    Y </a:t>
            </a:r>
          </a:p>
          <a:p>
            <a:r>
              <a:rPr lang="zh-CN" altLang="en-US" dirty="0">
                <a:solidFill>
                  <a:schemeClr val="accent1"/>
                </a:solidFill>
              </a:rPr>
              <a:t>标记 </a:t>
            </a:r>
            <a:r>
              <a:rPr lang="en-US" altLang="zh-CN" dirty="0">
                <a:solidFill>
                  <a:schemeClr val="accent1"/>
                </a:solidFill>
              </a:rPr>
              <a:t>Label</a:t>
            </a:r>
            <a:endParaRPr lang="zh-CN" altLang="en-US" dirty="0">
              <a:solidFill>
                <a:schemeClr val="accent1"/>
              </a:solidFill>
            </a:endParaRPr>
          </a:p>
        </p:txBody>
      </p:sp>
      <p:cxnSp>
        <p:nvCxnSpPr>
          <p:cNvPr id="24" name="直接箭头连接符 23">
            <a:extLst>
              <a:ext uri="{FF2B5EF4-FFF2-40B4-BE49-F238E27FC236}">
                <a16:creationId xmlns:a16="http://schemas.microsoft.com/office/drawing/2014/main" id="{7853B99F-39C3-4263-A460-8D4DB4A9B476}"/>
              </a:ext>
            </a:extLst>
          </p:cNvPr>
          <p:cNvCxnSpPr>
            <a:cxnSpLocks/>
          </p:cNvCxnSpPr>
          <p:nvPr/>
        </p:nvCxnSpPr>
        <p:spPr>
          <a:xfrm>
            <a:off x="7018764" y="4879828"/>
            <a:ext cx="694764" cy="1"/>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CD20C661-FBA7-48CE-A726-C557C5EF109C}"/>
              </a:ext>
            </a:extLst>
          </p:cNvPr>
          <p:cNvCxnSpPr>
            <a:cxnSpLocks/>
            <a:stCxn id="12" idx="6"/>
          </p:cNvCxnSpPr>
          <p:nvPr/>
        </p:nvCxnSpPr>
        <p:spPr>
          <a:xfrm>
            <a:off x="8794544" y="4875627"/>
            <a:ext cx="781842" cy="0"/>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89A60EE1-E59B-4011-BA81-73E6398076C7}"/>
              </a:ext>
            </a:extLst>
          </p:cNvPr>
          <p:cNvSpPr txBox="1"/>
          <p:nvPr/>
        </p:nvSpPr>
        <p:spPr>
          <a:xfrm>
            <a:off x="6673356" y="4500345"/>
            <a:ext cx="343774" cy="369332"/>
          </a:xfrm>
          <a:prstGeom prst="rect">
            <a:avLst/>
          </a:prstGeom>
          <a:noFill/>
        </p:spPr>
        <p:txBody>
          <a:bodyPr wrap="square" rtlCol="0">
            <a:spAutoFit/>
          </a:bodyPr>
          <a:lstStyle/>
          <a:p>
            <a:r>
              <a:rPr lang="en-US" altLang="zh-CN" dirty="0">
                <a:solidFill>
                  <a:schemeClr val="accent6"/>
                </a:solidFill>
              </a:rPr>
              <a:t>X</a:t>
            </a:r>
            <a:endParaRPr lang="zh-CN" altLang="en-US" dirty="0">
              <a:solidFill>
                <a:schemeClr val="accent6"/>
              </a:solidFill>
            </a:endParaRPr>
          </a:p>
        </p:txBody>
      </p:sp>
      <p:sp>
        <p:nvSpPr>
          <p:cNvPr id="37" name="文本框 36">
            <a:extLst>
              <a:ext uri="{FF2B5EF4-FFF2-40B4-BE49-F238E27FC236}">
                <a16:creationId xmlns:a16="http://schemas.microsoft.com/office/drawing/2014/main" id="{B2453BD1-293D-48E4-A6A5-7F0AA052EB05}"/>
              </a:ext>
            </a:extLst>
          </p:cNvPr>
          <p:cNvSpPr txBox="1"/>
          <p:nvPr/>
        </p:nvSpPr>
        <p:spPr>
          <a:xfrm flipH="1">
            <a:off x="9288040" y="4387023"/>
            <a:ext cx="2484731" cy="923330"/>
          </a:xfrm>
          <a:prstGeom prst="rect">
            <a:avLst/>
          </a:prstGeom>
          <a:noFill/>
        </p:spPr>
        <p:txBody>
          <a:bodyPr wrap="square" rtlCol="0">
            <a:spAutoFit/>
          </a:bodyPr>
          <a:lstStyle/>
          <a:p>
            <a:r>
              <a:rPr lang="en-US" altLang="zh-CN" dirty="0">
                <a:solidFill>
                  <a:schemeClr val="accent6"/>
                </a:solidFill>
              </a:rPr>
              <a:t>Y* </a:t>
            </a:r>
          </a:p>
          <a:p>
            <a:r>
              <a:rPr lang="zh-CN" altLang="en-US" dirty="0">
                <a:solidFill>
                  <a:schemeClr val="accent6"/>
                </a:solidFill>
              </a:rPr>
              <a:t>     预测标记</a:t>
            </a:r>
            <a:r>
              <a:rPr lang="en-US" altLang="zh-CN" dirty="0">
                <a:solidFill>
                  <a:schemeClr val="accent6"/>
                </a:solidFill>
              </a:rPr>
              <a:t>  </a:t>
            </a:r>
          </a:p>
          <a:p>
            <a:r>
              <a:rPr lang="en-US" altLang="zh-CN" dirty="0">
                <a:solidFill>
                  <a:schemeClr val="accent6"/>
                </a:solidFill>
              </a:rPr>
              <a:t>Testing Label</a:t>
            </a:r>
            <a:endParaRPr lang="zh-CN" altLang="en-US" dirty="0">
              <a:solidFill>
                <a:schemeClr val="accent6"/>
              </a:solidFill>
            </a:endParaRPr>
          </a:p>
        </p:txBody>
      </p:sp>
      <p:sp>
        <p:nvSpPr>
          <p:cNvPr id="38" name="矩形 37">
            <a:extLst>
              <a:ext uri="{FF2B5EF4-FFF2-40B4-BE49-F238E27FC236}">
                <a16:creationId xmlns:a16="http://schemas.microsoft.com/office/drawing/2014/main" id="{6ABBDCBA-243D-496A-8575-CCA2EAA52386}"/>
              </a:ext>
            </a:extLst>
          </p:cNvPr>
          <p:cNvSpPr/>
          <p:nvPr/>
        </p:nvSpPr>
        <p:spPr>
          <a:xfrm>
            <a:off x="7472356" y="3621645"/>
            <a:ext cx="1650552" cy="2859239"/>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5806D41D-41E3-440D-93E5-F51296F12C0F}"/>
              </a:ext>
            </a:extLst>
          </p:cNvPr>
          <p:cNvSpPr txBox="1"/>
          <p:nvPr/>
        </p:nvSpPr>
        <p:spPr>
          <a:xfrm>
            <a:off x="9349740" y="5953504"/>
            <a:ext cx="2359660" cy="369332"/>
          </a:xfrm>
          <a:prstGeom prst="rect">
            <a:avLst/>
          </a:prstGeom>
          <a:noFill/>
        </p:spPr>
        <p:txBody>
          <a:bodyPr wrap="square" rtlCol="0">
            <a:spAutoFit/>
          </a:bodyPr>
          <a:lstStyle/>
          <a:p>
            <a:r>
              <a:rPr lang="zh-CN" altLang="en-US" dirty="0">
                <a:solidFill>
                  <a:schemeClr val="accent1"/>
                </a:solidFill>
              </a:rPr>
              <a:t>训练集 </a:t>
            </a:r>
            <a:r>
              <a:rPr lang="en-US" altLang="zh-CN" dirty="0">
                <a:solidFill>
                  <a:schemeClr val="accent1"/>
                </a:solidFill>
              </a:rPr>
              <a:t>Training Set</a:t>
            </a:r>
            <a:endParaRPr lang="zh-CN" altLang="en-US" dirty="0">
              <a:solidFill>
                <a:schemeClr val="accent1"/>
              </a:solidFill>
            </a:endParaRPr>
          </a:p>
        </p:txBody>
      </p:sp>
      <p:sp>
        <p:nvSpPr>
          <p:cNvPr id="40" name="矩形 39">
            <a:extLst>
              <a:ext uri="{FF2B5EF4-FFF2-40B4-BE49-F238E27FC236}">
                <a16:creationId xmlns:a16="http://schemas.microsoft.com/office/drawing/2014/main" id="{9057CB19-F203-42B0-8DE5-B8AD9A227B41}"/>
              </a:ext>
            </a:extLst>
          </p:cNvPr>
          <p:cNvSpPr/>
          <p:nvPr/>
        </p:nvSpPr>
        <p:spPr>
          <a:xfrm>
            <a:off x="6191249" y="4362792"/>
            <a:ext cx="5340350" cy="987842"/>
          </a:xfrm>
          <a:prstGeom prst="rect">
            <a:avLst/>
          </a:prstGeom>
          <a:noFill/>
          <a:ln w="28575"/>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41" name="文本框 40">
            <a:extLst>
              <a:ext uri="{FF2B5EF4-FFF2-40B4-BE49-F238E27FC236}">
                <a16:creationId xmlns:a16="http://schemas.microsoft.com/office/drawing/2014/main" id="{61D7CE25-6FCE-48EB-BF7A-9C2A9C626D7A}"/>
              </a:ext>
            </a:extLst>
          </p:cNvPr>
          <p:cNvSpPr txBox="1"/>
          <p:nvPr/>
        </p:nvSpPr>
        <p:spPr>
          <a:xfrm>
            <a:off x="5316500" y="5193501"/>
            <a:ext cx="2027088" cy="646331"/>
          </a:xfrm>
          <a:prstGeom prst="rect">
            <a:avLst/>
          </a:prstGeom>
          <a:noFill/>
        </p:spPr>
        <p:txBody>
          <a:bodyPr wrap="square" rtlCol="0">
            <a:spAutoFit/>
          </a:bodyPr>
          <a:lstStyle/>
          <a:p>
            <a:r>
              <a:rPr lang="zh-CN" altLang="en-US" dirty="0">
                <a:solidFill>
                  <a:schemeClr val="accent6"/>
                </a:solidFill>
              </a:rPr>
              <a:t>预测集</a:t>
            </a:r>
            <a:endParaRPr lang="en-US" altLang="zh-CN" dirty="0">
              <a:solidFill>
                <a:schemeClr val="accent6"/>
              </a:solidFill>
            </a:endParaRPr>
          </a:p>
          <a:p>
            <a:r>
              <a:rPr lang="en-US" altLang="zh-CN" dirty="0">
                <a:solidFill>
                  <a:schemeClr val="accent6"/>
                </a:solidFill>
              </a:rPr>
              <a:t>Testing Set</a:t>
            </a:r>
            <a:endParaRPr lang="zh-CN" altLang="en-US" dirty="0">
              <a:solidFill>
                <a:schemeClr val="accent6"/>
              </a:solidFill>
            </a:endParaRPr>
          </a:p>
        </p:txBody>
      </p:sp>
    </p:spTree>
    <p:extLst>
      <p:ext uri="{BB962C8B-B14F-4D97-AF65-F5344CB8AC3E}">
        <p14:creationId xmlns:p14="http://schemas.microsoft.com/office/powerpoint/2010/main" val="2318955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a:t>
            </a:r>
            <a:r>
              <a:rPr lang="zh-CN" altLang="en-US" dirty="0"/>
              <a:t>算法流程</a:t>
            </a:r>
          </a:p>
        </p:txBody>
      </p:sp>
      <p:pic>
        <p:nvPicPr>
          <p:cNvPr id="4" name="内容占位符 3"/>
          <p:cNvPicPr>
            <a:picLocks noGrp="1" noChangeAspect="1"/>
          </p:cNvPicPr>
          <p:nvPr>
            <p:ph idx="1"/>
          </p:nvPr>
        </p:nvPicPr>
        <p:blipFill>
          <a:blip r:embed="rId3"/>
          <a:stretch>
            <a:fillRect/>
          </a:stretch>
        </p:blipFill>
        <p:spPr>
          <a:xfrm>
            <a:off x="3184797" y="1825625"/>
            <a:ext cx="5822406" cy="4351338"/>
          </a:xfrm>
          <a:prstGeom prst="rect">
            <a:avLst/>
          </a:prstGeom>
        </p:spPr>
      </p:pic>
      <p:grpSp>
        <p:nvGrpSpPr>
          <p:cNvPr id="11" name="组合 10"/>
          <p:cNvGrpSpPr/>
          <p:nvPr/>
        </p:nvGrpSpPr>
        <p:grpSpPr>
          <a:xfrm>
            <a:off x="2871019" y="2091109"/>
            <a:ext cx="9399639" cy="3955729"/>
            <a:chOff x="2871019" y="2091109"/>
            <a:chExt cx="9399639" cy="3955729"/>
          </a:xfrm>
        </p:grpSpPr>
        <p:sp>
          <p:nvSpPr>
            <p:cNvPr id="5" name="矩形 4"/>
            <p:cNvSpPr/>
            <p:nvPr/>
          </p:nvSpPr>
          <p:spPr>
            <a:xfrm>
              <a:off x="2871019" y="2143432"/>
              <a:ext cx="5417575" cy="275303"/>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6" name="矩形 5"/>
            <p:cNvSpPr/>
            <p:nvPr/>
          </p:nvSpPr>
          <p:spPr>
            <a:xfrm>
              <a:off x="3087329" y="2871479"/>
              <a:ext cx="6459794" cy="1199076"/>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矩形 6"/>
            <p:cNvSpPr/>
            <p:nvPr/>
          </p:nvSpPr>
          <p:spPr>
            <a:xfrm>
              <a:off x="3087329" y="4071933"/>
              <a:ext cx="3500284" cy="1974905"/>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8" name="矩形 7"/>
            <p:cNvSpPr/>
            <p:nvPr/>
          </p:nvSpPr>
          <p:spPr>
            <a:xfrm>
              <a:off x="9491817" y="2091109"/>
              <a:ext cx="277884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①对均值向量进行初始化</a:t>
              </a:r>
            </a:p>
          </p:txBody>
        </p:sp>
        <p:sp>
          <p:nvSpPr>
            <p:cNvPr id="9" name="矩形 8"/>
            <p:cNvSpPr/>
            <p:nvPr/>
          </p:nvSpPr>
          <p:spPr>
            <a:xfrm>
              <a:off x="9625781" y="3009352"/>
              <a:ext cx="2644877"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②计算样本到每个均值向量的距离，并将该样本划入距离最小的簇中</a:t>
              </a:r>
            </a:p>
          </p:txBody>
        </p:sp>
        <p:sp>
          <p:nvSpPr>
            <p:cNvPr id="10" name="矩形 9"/>
            <p:cNvSpPr/>
            <p:nvPr/>
          </p:nvSpPr>
          <p:spPr>
            <a:xfrm>
              <a:off x="9918598" y="4949702"/>
              <a:ext cx="1925278"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③更新均值向量</a:t>
              </a:r>
            </a:p>
          </p:txBody>
        </p:sp>
      </p:grpSp>
    </p:spTree>
    <p:extLst>
      <p:ext uri="{BB962C8B-B14F-4D97-AF65-F5344CB8AC3E}">
        <p14:creationId xmlns:p14="http://schemas.microsoft.com/office/powerpoint/2010/main" val="1466713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a:t>
            </a:r>
            <a:r>
              <a:rPr lang="zh-CN" altLang="en-US" dirty="0"/>
              <a:t>算法流程</a:t>
            </a:r>
          </a:p>
        </p:txBody>
      </p:sp>
      <p:pic>
        <p:nvPicPr>
          <p:cNvPr id="4" name="内容占位符 8"/>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2688739" y="1825625"/>
            <a:ext cx="6814521" cy="4351338"/>
          </a:xfrm>
        </p:spPr>
      </p:pic>
    </p:spTree>
    <p:extLst>
      <p:ext uri="{BB962C8B-B14F-4D97-AF65-F5344CB8AC3E}">
        <p14:creationId xmlns:p14="http://schemas.microsoft.com/office/powerpoint/2010/main" val="3969393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a:t>
            </a:r>
            <a:r>
              <a:rPr lang="zh-CN" altLang="en-US" dirty="0"/>
              <a:t>算法实例演示</a:t>
            </a:r>
          </a:p>
        </p:txBody>
      </p:sp>
      <p:pic>
        <p:nvPicPr>
          <p:cNvPr id="5" name="内容占位符 3"/>
          <p:cNvPicPr>
            <a:picLocks noGrp="1" noChangeAspect="1"/>
          </p:cNvPicPr>
          <p:nvPr>
            <p:ph idx="1"/>
          </p:nvPr>
        </p:nvPicPr>
        <p:blipFill>
          <a:blip r:embed="rId3"/>
          <a:stretch>
            <a:fillRect/>
          </a:stretch>
        </p:blipFill>
        <p:spPr>
          <a:xfrm>
            <a:off x="944319" y="1355981"/>
            <a:ext cx="10303362" cy="4228742"/>
          </a:xfrm>
          <a:prstGeom prst="rect">
            <a:avLst/>
          </a:prstGeom>
        </p:spPr>
      </p:pic>
      <p:grpSp>
        <p:nvGrpSpPr>
          <p:cNvPr id="21" name="组合 20"/>
          <p:cNvGrpSpPr/>
          <p:nvPr/>
        </p:nvGrpSpPr>
        <p:grpSpPr>
          <a:xfrm>
            <a:off x="1347020" y="1846113"/>
            <a:ext cx="9561871" cy="3630454"/>
            <a:chOff x="1347020" y="1846113"/>
            <a:chExt cx="9561871" cy="3630454"/>
          </a:xfrm>
        </p:grpSpPr>
        <p:sp>
          <p:nvSpPr>
            <p:cNvPr id="13" name="矩形 12"/>
            <p:cNvSpPr/>
            <p:nvPr/>
          </p:nvSpPr>
          <p:spPr>
            <a:xfrm>
              <a:off x="1356852" y="1854054"/>
              <a:ext cx="2762864" cy="1439751"/>
            </a:xfrm>
            <a:prstGeom prst="rect">
              <a:avLst/>
            </a:prstGeom>
            <a:solidFill>
              <a:srgbClr val="F9BFAD">
                <a:alpha val="49804"/>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矩形 10"/>
            <p:cNvSpPr/>
            <p:nvPr/>
          </p:nvSpPr>
          <p:spPr>
            <a:xfrm>
              <a:off x="4734231" y="1874327"/>
              <a:ext cx="2762864" cy="691662"/>
            </a:xfrm>
            <a:prstGeom prst="rect">
              <a:avLst/>
            </a:prstGeom>
            <a:solidFill>
              <a:schemeClr val="accent4">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2" name="矩形 11"/>
            <p:cNvSpPr/>
            <p:nvPr/>
          </p:nvSpPr>
          <p:spPr>
            <a:xfrm>
              <a:off x="4748980" y="3714890"/>
              <a:ext cx="2762864" cy="306503"/>
            </a:xfrm>
            <a:prstGeom prst="rect">
              <a:avLst/>
            </a:prstGeom>
            <a:solidFill>
              <a:schemeClr val="accent4">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5" name="矩形 14"/>
            <p:cNvSpPr/>
            <p:nvPr/>
          </p:nvSpPr>
          <p:spPr>
            <a:xfrm>
              <a:off x="8146027" y="1846113"/>
              <a:ext cx="2762864" cy="719876"/>
            </a:xfrm>
            <a:prstGeom prst="rect">
              <a:avLst/>
            </a:prstGeom>
            <a:solidFill>
              <a:srgbClr val="F9BFAD">
                <a:alpha val="49804"/>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6" name="矩形 15"/>
            <p:cNvSpPr/>
            <p:nvPr/>
          </p:nvSpPr>
          <p:spPr>
            <a:xfrm>
              <a:off x="8146027" y="2953416"/>
              <a:ext cx="2762864" cy="2523151"/>
            </a:xfrm>
            <a:prstGeom prst="rect">
              <a:avLst/>
            </a:prstGeom>
            <a:solidFill>
              <a:srgbClr val="F9BFAD">
                <a:alpha val="49804"/>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 name="矩形 16"/>
            <p:cNvSpPr/>
            <p:nvPr/>
          </p:nvSpPr>
          <p:spPr>
            <a:xfrm>
              <a:off x="1347020" y="3329731"/>
              <a:ext cx="2762864" cy="2146836"/>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 name="矩形 17"/>
            <p:cNvSpPr/>
            <p:nvPr/>
          </p:nvSpPr>
          <p:spPr>
            <a:xfrm>
              <a:off x="4719484" y="2613679"/>
              <a:ext cx="2762864" cy="1073418"/>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9" name="矩形 18"/>
            <p:cNvSpPr/>
            <p:nvPr/>
          </p:nvSpPr>
          <p:spPr>
            <a:xfrm>
              <a:off x="4748980" y="4073379"/>
              <a:ext cx="2762864" cy="1403188"/>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 name="矩形 19"/>
            <p:cNvSpPr/>
            <p:nvPr/>
          </p:nvSpPr>
          <p:spPr>
            <a:xfrm>
              <a:off x="8146027" y="2580212"/>
              <a:ext cx="2762864" cy="35354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7" name="组合 26"/>
          <p:cNvGrpSpPr/>
          <p:nvPr/>
        </p:nvGrpSpPr>
        <p:grpSpPr>
          <a:xfrm>
            <a:off x="1376516" y="2231692"/>
            <a:ext cx="9517627" cy="2163325"/>
            <a:chOff x="1376516" y="2231692"/>
            <a:chExt cx="9517627" cy="2163325"/>
          </a:xfrm>
        </p:grpSpPr>
        <p:sp>
          <p:nvSpPr>
            <p:cNvPr id="3" name="矩形 2"/>
            <p:cNvSpPr/>
            <p:nvPr/>
          </p:nvSpPr>
          <p:spPr>
            <a:xfrm>
              <a:off x="1376516" y="3687097"/>
              <a:ext cx="2733368" cy="334296"/>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6" name="矩形 5"/>
            <p:cNvSpPr/>
            <p:nvPr/>
          </p:nvSpPr>
          <p:spPr>
            <a:xfrm>
              <a:off x="4748980" y="2231692"/>
              <a:ext cx="2733368" cy="334296"/>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矩形 6"/>
            <p:cNvSpPr/>
            <p:nvPr/>
          </p:nvSpPr>
          <p:spPr>
            <a:xfrm>
              <a:off x="8160775" y="4060721"/>
              <a:ext cx="2733368" cy="334296"/>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pic>
        <p:nvPicPr>
          <p:cNvPr id="4" name="图片 3"/>
          <p:cNvPicPr>
            <a:picLocks noChangeAspect="1"/>
          </p:cNvPicPr>
          <p:nvPr/>
        </p:nvPicPr>
        <p:blipFill>
          <a:blip r:embed="rId4"/>
          <a:stretch>
            <a:fillRect/>
          </a:stretch>
        </p:blipFill>
        <p:spPr>
          <a:xfrm>
            <a:off x="2503539" y="5676203"/>
            <a:ext cx="6505575" cy="361950"/>
          </a:xfrm>
          <a:prstGeom prst="rect">
            <a:avLst/>
          </a:prstGeom>
        </p:spPr>
      </p:pic>
      <p:sp>
        <p:nvSpPr>
          <p:cNvPr id="8" name="文本框 7"/>
          <p:cNvSpPr txBox="1"/>
          <p:nvPr/>
        </p:nvSpPr>
        <p:spPr>
          <a:xfrm>
            <a:off x="2503540" y="5984447"/>
            <a:ext cx="723485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FF0000"/>
                </a:solidFill>
                <a:effectLst/>
                <a:uLnTx/>
                <a:uFillTx/>
                <a:latin typeface="等线" panose="020F0502020204030204"/>
                <a:ea typeface="等线" panose="02010600030101010101" pitchFamily="2" charset="-122"/>
                <a:cs typeface="+mn-cs"/>
              </a:rPr>
              <a:t>	0.369		         0.506	               0.166</a:t>
            </a:r>
            <a:endParaRPr kumimoji="0" lang="zh-CN" altLang="en-US" sz="1800" b="0" i="0" u="none" strike="noStrike" kern="1200" cap="none" spc="0" normalizeH="0" baseline="0" noProof="0" dirty="0">
              <a:ln>
                <a:noFill/>
              </a:ln>
              <a:solidFill>
                <a:srgbClr val="FF0000"/>
              </a:solidFill>
              <a:effectLst/>
              <a:uLnTx/>
              <a:uFillTx/>
              <a:latin typeface="等线" panose="020F0502020204030204"/>
              <a:ea typeface="等线" panose="02010600030101010101" pitchFamily="2" charset="-122"/>
              <a:cs typeface="+mn-cs"/>
            </a:endParaRPr>
          </a:p>
        </p:txBody>
      </p:sp>
      <p:sp>
        <p:nvSpPr>
          <p:cNvPr id="9" name="矩形 8"/>
          <p:cNvSpPr/>
          <p:nvPr/>
        </p:nvSpPr>
        <p:spPr>
          <a:xfrm>
            <a:off x="1376516" y="1874326"/>
            <a:ext cx="2733368" cy="334296"/>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0" name="文本框 9"/>
          <p:cNvSpPr txBox="1"/>
          <p:nvPr/>
        </p:nvSpPr>
        <p:spPr>
          <a:xfrm>
            <a:off x="304876" y="1744746"/>
            <a:ext cx="904415" cy="923330"/>
          </a:xfrm>
          <a:prstGeom prst="rect">
            <a:avLst/>
          </a:prstGeom>
          <a:noFill/>
        </p:spPr>
        <p:txBody>
          <a:bodyPr wrap="none" lIns="91440" tIns="45720" rIns="91440" bIns="45720">
            <a:spAutoFit/>
          </a:bodyPr>
          <a:lstStyle>
            <a:defPPr>
              <a:defRPr lang="zh-CN"/>
            </a:defPPr>
            <a:lvl1pPr algn="ctr">
              <a:defRPr sz="5400" b="0" cap="none" spc="0">
                <a:ln w="0"/>
                <a:solidFill>
                  <a:srgbClr val="FFC000"/>
                </a:solidFill>
                <a:effectLst>
                  <a:outerShdw blurRad="38100" dist="25400" dir="5400000" algn="ctr" rotWithShape="0">
                    <a:srgbClr val="6E747A">
                      <a:alpha val="43000"/>
                    </a:srgbClr>
                  </a:outerShdw>
                </a:effectLs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FF0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C3</a:t>
            </a:r>
            <a:endParaRPr kumimoji="0" lang="zh-CN" altLang="en-US" sz="5400" b="0" i="0" u="none" strike="noStrike" kern="1200" cap="none" spc="0" normalizeH="0" baseline="0" noProof="0" dirty="0">
              <a:ln w="0"/>
              <a:solidFill>
                <a:srgbClr val="FF0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sp>
        <p:nvSpPr>
          <p:cNvPr id="22" name="文本框 21"/>
          <p:cNvSpPr txBox="1"/>
          <p:nvPr/>
        </p:nvSpPr>
        <p:spPr>
          <a:xfrm>
            <a:off x="304875" y="3933352"/>
            <a:ext cx="904415" cy="923330"/>
          </a:xfrm>
          <a:prstGeom prst="rect">
            <a:avLst/>
          </a:prstGeom>
          <a:noFill/>
        </p:spPr>
        <p:txBody>
          <a:bodyPr wrap="none" lIns="91440" tIns="45720" rIns="91440" bIns="45720">
            <a:spAutoFit/>
          </a:bodyPr>
          <a:lstStyle>
            <a:defPPr>
              <a:defRPr lang="zh-CN"/>
            </a:defPPr>
            <a:lvl1pPr algn="ctr">
              <a:defRPr sz="5400" b="0" cap="none" spc="0">
                <a:ln w="0"/>
                <a:solidFill>
                  <a:srgbClr val="FFC000"/>
                </a:solidFill>
                <a:effectLst>
                  <a:outerShdw blurRad="38100" dist="25400" dir="5400000" algn="ctr" rotWithShape="0">
                    <a:srgbClr val="6E747A">
                      <a:alpha val="43000"/>
                    </a:srgbClr>
                  </a:outerShdw>
                </a:effectLs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0070C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C1</a:t>
            </a:r>
            <a:endParaRPr kumimoji="0" lang="zh-CN" altLang="en-US" sz="5400" b="0" i="0" u="none" strike="noStrike" kern="1200" cap="none" spc="0" normalizeH="0" baseline="0" noProof="0" dirty="0">
              <a:ln w="0"/>
              <a:solidFill>
                <a:srgbClr val="0070C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sp>
        <p:nvSpPr>
          <p:cNvPr id="23" name="文本框 22"/>
          <p:cNvSpPr txBox="1"/>
          <p:nvPr/>
        </p:nvSpPr>
        <p:spPr>
          <a:xfrm>
            <a:off x="3977226" y="1758715"/>
            <a:ext cx="904415" cy="923330"/>
          </a:xfrm>
          <a:prstGeom prst="rect">
            <a:avLst/>
          </a:prstGeom>
          <a:noFill/>
        </p:spPr>
        <p:txBody>
          <a:bodyPr wrap="none" lIns="91440" tIns="45720" rIns="91440" bIns="45720">
            <a:spAutoFit/>
          </a:bodyPr>
          <a:lstStyle>
            <a:defPPr>
              <a:defRPr lang="zh-CN"/>
            </a:defPPr>
            <a:lvl1pPr algn="ctr">
              <a:defRPr sz="5400" b="0" cap="none" spc="0">
                <a:ln w="0"/>
                <a:solidFill>
                  <a:srgbClr val="FFC000"/>
                </a:solidFill>
                <a:effectLst>
                  <a:outerShdw blurRad="38100" dist="25400" dir="5400000" algn="ctr" rotWithShape="0">
                    <a:srgbClr val="6E747A">
                      <a:alpha val="43000"/>
                    </a:srgbClr>
                  </a:outerShdw>
                </a:effectLs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C2</a:t>
            </a:r>
            <a:endParaRPr kumimoji="0" lang="zh-CN" altLang="en-US"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pic>
        <p:nvPicPr>
          <p:cNvPr id="24" name="图片 23"/>
          <p:cNvPicPr>
            <a:picLocks noChangeAspect="1"/>
          </p:cNvPicPr>
          <p:nvPr/>
        </p:nvPicPr>
        <p:blipFill>
          <a:blip r:embed="rId5"/>
          <a:stretch>
            <a:fillRect/>
          </a:stretch>
        </p:blipFill>
        <p:spPr>
          <a:xfrm>
            <a:off x="2474964" y="6389841"/>
            <a:ext cx="6534150" cy="371475"/>
          </a:xfrm>
          <a:prstGeom prst="rect">
            <a:avLst/>
          </a:prstGeom>
        </p:spPr>
      </p:pic>
    </p:spTree>
    <p:extLst>
      <p:ext uri="{BB962C8B-B14F-4D97-AF65-F5344CB8AC3E}">
        <p14:creationId xmlns:p14="http://schemas.microsoft.com/office/powerpoint/2010/main" val="3338270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22" grpId="0"/>
      <p:bldP spid="2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a:t>
            </a:r>
            <a:r>
              <a:rPr lang="zh-CN" altLang="en-US" dirty="0"/>
              <a:t>算法实例演示</a:t>
            </a:r>
          </a:p>
        </p:txBody>
      </p:sp>
      <p:pic>
        <p:nvPicPr>
          <p:cNvPr id="4" name="内容占位符 3"/>
          <p:cNvPicPr>
            <a:picLocks noGrp="1" noChangeAspect="1"/>
          </p:cNvPicPr>
          <p:nvPr>
            <p:ph idx="1"/>
          </p:nvPr>
        </p:nvPicPr>
        <p:blipFill>
          <a:blip r:embed="rId3"/>
          <a:stretch>
            <a:fillRect/>
          </a:stretch>
        </p:blipFill>
        <p:spPr>
          <a:xfrm>
            <a:off x="1881187" y="2153444"/>
            <a:ext cx="8429625" cy="3695700"/>
          </a:xfrm>
          <a:prstGeom prst="rect">
            <a:avLst/>
          </a:prstGeom>
        </p:spPr>
      </p:pic>
    </p:spTree>
    <p:extLst>
      <p:ext uri="{BB962C8B-B14F-4D97-AF65-F5344CB8AC3E}">
        <p14:creationId xmlns:p14="http://schemas.microsoft.com/office/powerpoint/2010/main" val="1779768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a:t>
            </a:r>
            <a:r>
              <a:rPr lang="zh-CN" altLang="en-US" dirty="0"/>
              <a:t>算法实例演示</a:t>
            </a:r>
          </a:p>
        </p:txBody>
      </p:sp>
      <p:pic>
        <p:nvPicPr>
          <p:cNvPr id="4" name="内容占位符 3"/>
          <p:cNvPicPr>
            <a:picLocks noGrp="1" noChangeAspect="1"/>
          </p:cNvPicPr>
          <p:nvPr>
            <p:ph idx="1"/>
          </p:nvPr>
        </p:nvPicPr>
        <p:blipFill>
          <a:blip r:embed="rId3"/>
          <a:stretch>
            <a:fillRect/>
          </a:stretch>
        </p:blipFill>
        <p:spPr>
          <a:xfrm>
            <a:off x="1905000" y="2153444"/>
            <a:ext cx="8382000" cy="3695700"/>
          </a:xfrm>
          <a:prstGeom prst="rect">
            <a:avLst/>
          </a:prstGeom>
        </p:spPr>
      </p:pic>
    </p:spTree>
    <p:extLst>
      <p:ext uri="{BB962C8B-B14F-4D97-AF65-F5344CB8AC3E}">
        <p14:creationId xmlns:p14="http://schemas.microsoft.com/office/powerpoint/2010/main" val="4499019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LVQ——</a:t>
            </a:r>
            <a:r>
              <a:rPr lang="zh-CN" altLang="en-US" dirty="0"/>
              <a:t>学习向量量化</a:t>
            </a:r>
          </a:p>
        </p:txBody>
      </p:sp>
      <p:sp>
        <p:nvSpPr>
          <p:cNvPr id="3" name="内容占位符 2"/>
          <p:cNvSpPr>
            <a:spLocks noGrp="1"/>
          </p:cNvSpPr>
          <p:nvPr>
            <p:ph idx="1"/>
          </p:nvPr>
        </p:nvSpPr>
        <p:spPr/>
        <p:txBody>
          <a:bodyPr/>
          <a:lstStyle/>
          <a:p>
            <a:r>
              <a:rPr lang="zh-CN" altLang="en-US" dirty="0"/>
              <a:t>与</a:t>
            </a:r>
            <a:r>
              <a:rPr lang="en-US" altLang="zh-CN" dirty="0"/>
              <a:t>k</a:t>
            </a:r>
            <a:r>
              <a:rPr lang="zh-CN" altLang="en-US" dirty="0"/>
              <a:t>均值算法类似，“学习向量量化”（</a:t>
            </a:r>
            <a:r>
              <a:rPr lang="en-US" altLang="zh-CN" dirty="0"/>
              <a:t>Learning Vector Quantization</a:t>
            </a:r>
            <a:r>
              <a:rPr lang="zh-CN" altLang="en-US" dirty="0"/>
              <a:t>，</a:t>
            </a:r>
            <a:r>
              <a:rPr lang="en-US" altLang="zh-CN" dirty="0"/>
              <a:t>LVQ</a:t>
            </a:r>
            <a:r>
              <a:rPr lang="zh-CN" altLang="en-US" dirty="0"/>
              <a:t>）也是试图找到一组原型向量来刻画聚类结构。</a:t>
            </a:r>
            <a:endParaRPr lang="en-US" altLang="zh-CN" dirty="0"/>
          </a:p>
          <a:p>
            <a:endParaRPr lang="en-US" altLang="zh-CN" dirty="0"/>
          </a:p>
          <a:p>
            <a:r>
              <a:rPr lang="zh-CN" altLang="en-US" dirty="0"/>
              <a:t>不同的是</a:t>
            </a:r>
            <a:r>
              <a:rPr lang="en-US" altLang="zh-CN" dirty="0"/>
              <a:t>LVQ</a:t>
            </a:r>
            <a:r>
              <a:rPr lang="zh-CN" altLang="en-US" dirty="0"/>
              <a:t>假设数据样本带有类别标记，即输入的数据集为</a:t>
            </a:r>
            <a:r>
              <a:rPr lang="en-US" altLang="zh-CN" dirty="0"/>
              <a:t>D = {(x</a:t>
            </a:r>
            <a:r>
              <a:rPr lang="en-US" altLang="zh-CN" baseline="-25000" dirty="0"/>
              <a:t>1</a:t>
            </a:r>
            <a:r>
              <a:rPr lang="en-US" altLang="zh-CN" dirty="0"/>
              <a:t>,y</a:t>
            </a:r>
            <a:r>
              <a:rPr lang="en-US" altLang="zh-CN" baseline="-25000" dirty="0"/>
              <a:t>1</a:t>
            </a:r>
            <a:r>
              <a:rPr lang="en-US" altLang="zh-CN" dirty="0"/>
              <a:t>), (x</a:t>
            </a:r>
            <a:r>
              <a:rPr lang="en-US" altLang="zh-CN" baseline="-25000" dirty="0"/>
              <a:t>2</a:t>
            </a:r>
            <a:r>
              <a:rPr lang="en-US" altLang="zh-CN" dirty="0"/>
              <a:t>,y</a:t>
            </a:r>
            <a:r>
              <a:rPr lang="en-US" altLang="zh-CN" baseline="-25000" dirty="0"/>
              <a:t>2</a:t>
            </a:r>
            <a:r>
              <a:rPr lang="en-US" altLang="zh-CN" dirty="0"/>
              <a:t>), …, (</a:t>
            </a:r>
            <a:r>
              <a:rPr lang="en-US" altLang="zh-CN" dirty="0" err="1"/>
              <a:t>x</a:t>
            </a:r>
            <a:r>
              <a:rPr lang="en-US" altLang="zh-CN" baseline="-25000" dirty="0" err="1"/>
              <a:t>m</a:t>
            </a:r>
            <a:r>
              <a:rPr lang="en-US" altLang="zh-CN" dirty="0" err="1"/>
              <a:t>,y</a:t>
            </a:r>
            <a:r>
              <a:rPr lang="en-US" altLang="zh-CN" baseline="-25000" dirty="0" err="1"/>
              <a:t>m</a:t>
            </a:r>
            <a:r>
              <a:rPr lang="en-US" altLang="zh-CN" dirty="0"/>
              <a:t>)} </a:t>
            </a:r>
            <a:r>
              <a:rPr lang="zh-CN" altLang="en-US" dirty="0"/>
              <a:t>，其中</a:t>
            </a:r>
            <a:r>
              <a:rPr lang="en-US" altLang="zh-CN" dirty="0" err="1"/>
              <a:t>y</a:t>
            </a:r>
            <a:r>
              <a:rPr lang="en-US" altLang="zh-CN" baseline="-25000" dirty="0" err="1"/>
              <a:t>i</a:t>
            </a:r>
            <a:r>
              <a:rPr lang="zh-CN" altLang="en-US" dirty="0"/>
              <a:t>为</a:t>
            </a:r>
            <a:r>
              <a:rPr lang="en-US" altLang="zh-CN" dirty="0"/>
              <a:t>x</a:t>
            </a:r>
            <a:r>
              <a:rPr lang="en-US" altLang="zh-CN" baseline="-25000" dirty="0"/>
              <a:t>i</a:t>
            </a:r>
            <a:r>
              <a:rPr lang="zh-CN" altLang="en-US" dirty="0"/>
              <a:t>的类别标记，学习过程中利用样本的这些监督信息来辅助聚类。</a:t>
            </a:r>
          </a:p>
        </p:txBody>
      </p:sp>
    </p:spTree>
    <p:extLst>
      <p:ext uri="{BB962C8B-B14F-4D97-AF65-F5344CB8AC3E}">
        <p14:creationId xmlns:p14="http://schemas.microsoft.com/office/powerpoint/2010/main" val="873394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LVQ——</a:t>
            </a:r>
            <a:r>
              <a:rPr lang="zh-CN" altLang="en-US" dirty="0"/>
              <a:t>算法流程</a:t>
            </a:r>
          </a:p>
        </p:txBody>
      </p:sp>
      <p:pic>
        <p:nvPicPr>
          <p:cNvPr id="4" name="内容占位符 3"/>
          <p:cNvPicPr>
            <a:picLocks noGrp="1" noChangeAspect="1"/>
          </p:cNvPicPr>
          <p:nvPr>
            <p:ph idx="1"/>
          </p:nvPr>
        </p:nvPicPr>
        <p:blipFill>
          <a:blip r:embed="rId3"/>
          <a:stretch>
            <a:fillRect/>
          </a:stretch>
        </p:blipFill>
        <p:spPr>
          <a:xfrm>
            <a:off x="2866059" y="1825625"/>
            <a:ext cx="6459881" cy="4351338"/>
          </a:xfrm>
          <a:prstGeom prst="rect">
            <a:avLst/>
          </a:prstGeom>
        </p:spPr>
      </p:pic>
      <p:grpSp>
        <p:nvGrpSpPr>
          <p:cNvPr id="11" name="组合 10"/>
          <p:cNvGrpSpPr/>
          <p:nvPr/>
        </p:nvGrpSpPr>
        <p:grpSpPr>
          <a:xfrm>
            <a:off x="2762865" y="2668836"/>
            <a:ext cx="9114763" cy="2694172"/>
            <a:chOff x="2762865" y="2668836"/>
            <a:chExt cx="9114763" cy="2694172"/>
          </a:xfrm>
        </p:grpSpPr>
        <p:sp>
          <p:nvSpPr>
            <p:cNvPr id="5" name="矩形 4"/>
            <p:cNvSpPr/>
            <p:nvPr/>
          </p:nvSpPr>
          <p:spPr>
            <a:xfrm>
              <a:off x="2762865" y="2703871"/>
              <a:ext cx="3834580" cy="334297"/>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6" name="矩形 5"/>
            <p:cNvSpPr/>
            <p:nvPr/>
          </p:nvSpPr>
          <p:spPr>
            <a:xfrm>
              <a:off x="3013587" y="3274142"/>
              <a:ext cx="6395884" cy="888537"/>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矩形 6"/>
            <p:cNvSpPr/>
            <p:nvPr/>
          </p:nvSpPr>
          <p:spPr>
            <a:xfrm>
              <a:off x="3013587" y="4162679"/>
              <a:ext cx="2757948" cy="1104645"/>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3" name="矩形 2"/>
            <p:cNvSpPr/>
            <p:nvPr/>
          </p:nvSpPr>
          <p:spPr>
            <a:xfrm>
              <a:off x="9502705" y="2668836"/>
              <a:ext cx="208422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①初始化原型向量 </a:t>
              </a:r>
            </a:p>
          </p:txBody>
        </p:sp>
        <p:sp>
          <p:nvSpPr>
            <p:cNvPr id="9" name="矩形 8"/>
            <p:cNvSpPr/>
            <p:nvPr/>
          </p:nvSpPr>
          <p:spPr>
            <a:xfrm>
              <a:off x="9502705" y="3274142"/>
              <a:ext cx="2374923"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②计算样本与每个原型向量的距离，找出最近的原型向量 </a:t>
              </a:r>
            </a:p>
          </p:txBody>
        </p:sp>
        <p:sp>
          <p:nvSpPr>
            <p:cNvPr id="10" name="矩形 9"/>
            <p:cNvSpPr/>
            <p:nvPr/>
          </p:nvSpPr>
          <p:spPr>
            <a:xfrm>
              <a:off x="9502705" y="4162679"/>
              <a:ext cx="2281084" cy="120032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③根据样本实际类别标记与原型向量预设的类别标记是否相等，来更新原型向量</a:t>
              </a:r>
            </a:p>
          </p:txBody>
        </p:sp>
      </p:grpSp>
    </p:spTree>
    <p:extLst>
      <p:ext uri="{BB962C8B-B14F-4D97-AF65-F5344CB8AC3E}">
        <p14:creationId xmlns:p14="http://schemas.microsoft.com/office/powerpoint/2010/main" val="2592609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5995219" cy="1325563"/>
          </a:xfrm>
        </p:spPr>
        <p:txBody>
          <a:bodyPr/>
          <a:lstStyle/>
          <a:p>
            <a:r>
              <a:rPr lang="en-US" altLang="zh-CN" dirty="0"/>
              <a:t>LVQ——</a:t>
            </a:r>
            <a:r>
              <a:rPr lang="zh-CN" altLang="en-US" dirty="0"/>
              <a:t>算法实例演示</a:t>
            </a:r>
          </a:p>
        </p:txBody>
      </p:sp>
      <p:pic>
        <p:nvPicPr>
          <p:cNvPr id="4" name="内容占位符 3"/>
          <p:cNvPicPr>
            <a:picLocks noGrp="1" noChangeAspect="1"/>
          </p:cNvPicPr>
          <p:nvPr>
            <p:ph idx="1"/>
          </p:nvPr>
        </p:nvPicPr>
        <p:blipFill>
          <a:blip r:embed="rId3"/>
          <a:stretch>
            <a:fillRect/>
          </a:stretch>
        </p:blipFill>
        <p:spPr>
          <a:xfrm>
            <a:off x="944319" y="1601787"/>
            <a:ext cx="10303362" cy="4228742"/>
          </a:xfrm>
          <a:prstGeom prst="rect">
            <a:avLst/>
          </a:prstGeom>
        </p:spPr>
      </p:pic>
      <p:grpSp>
        <p:nvGrpSpPr>
          <p:cNvPr id="26" name="组合 25"/>
          <p:cNvGrpSpPr/>
          <p:nvPr/>
        </p:nvGrpSpPr>
        <p:grpSpPr>
          <a:xfrm>
            <a:off x="472102" y="2133600"/>
            <a:ext cx="10417119" cy="3739942"/>
            <a:chOff x="472102" y="2133600"/>
            <a:chExt cx="10417119" cy="3739942"/>
          </a:xfrm>
        </p:grpSpPr>
        <p:sp>
          <p:nvSpPr>
            <p:cNvPr id="18" name="矩形 17"/>
            <p:cNvSpPr/>
            <p:nvPr/>
          </p:nvSpPr>
          <p:spPr>
            <a:xfrm>
              <a:off x="8126357" y="2143227"/>
              <a:ext cx="2762864" cy="28534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 name="矩形 16"/>
            <p:cNvSpPr/>
            <p:nvPr/>
          </p:nvSpPr>
          <p:spPr>
            <a:xfrm>
              <a:off x="4734232" y="2133600"/>
              <a:ext cx="2762864" cy="3588774"/>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 name="矩形 5"/>
            <p:cNvSpPr/>
            <p:nvPr/>
          </p:nvSpPr>
          <p:spPr>
            <a:xfrm>
              <a:off x="1376516" y="5063612"/>
              <a:ext cx="2762864" cy="65876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1" name="矩形 20"/>
            <p:cNvSpPr/>
            <p:nvPr/>
          </p:nvSpPr>
          <p:spPr>
            <a:xfrm>
              <a:off x="472102" y="4950212"/>
              <a:ext cx="904414"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C2</a:t>
              </a:r>
              <a:endParaRPr kumimoji="0" lang="zh-CN" altLang="en-US" sz="5400" b="0" i="0" u="none" strike="noStrike" kern="1200" cap="none" spc="0" normalizeH="0" baseline="0" noProof="0" dirty="0">
                <a:ln w="0"/>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grpSp>
      <p:grpSp>
        <p:nvGrpSpPr>
          <p:cNvPr id="27" name="组合 26"/>
          <p:cNvGrpSpPr/>
          <p:nvPr/>
        </p:nvGrpSpPr>
        <p:grpSpPr>
          <a:xfrm>
            <a:off x="472101" y="2143227"/>
            <a:ext cx="11306016" cy="3579147"/>
            <a:chOff x="472101" y="2143227"/>
            <a:chExt cx="11306016" cy="3579147"/>
          </a:xfrm>
        </p:grpSpPr>
        <p:sp>
          <p:nvSpPr>
            <p:cNvPr id="20" name="矩形 19"/>
            <p:cNvSpPr/>
            <p:nvPr/>
          </p:nvSpPr>
          <p:spPr>
            <a:xfrm>
              <a:off x="8116525" y="2485231"/>
              <a:ext cx="2762864" cy="3237143"/>
            </a:xfrm>
            <a:prstGeom prst="rect">
              <a:avLst/>
            </a:prstGeom>
            <a:solidFill>
              <a:schemeClr val="accent4">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9" name="矩形 18"/>
            <p:cNvSpPr/>
            <p:nvPr/>
          </p:nvSpPr>
          <p:spPr>
            <a:xfrm>
              <a:off x="1376516" y="2143227"/>
              <a:ext cx="2762864" cy="2885511"/>
            </a:xfrm>
            <a:prstGeom prst="rect">
              <a:avLst/>
            </a:prstGeom>
            <a:solidFill>
              <a:schemeClr val="accent4">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2" name="矩形 21"/>
            <p:cNvSpPr/>
            <p:nvPr/>
          </p:nvSpPr>
          <p:spPr>
            <a:xfrm>
              <a:off x="10873703" y="3585982"/>
              <a:ext cx="904414"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C1</a:t>
              </a:r>
              <a:endParaRPr kumimoji="0" lang="zh-CN" altLang="en-US"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sp>
          <p:nvSpPr>
            <p:cNvPr id="23" name="矩形 22"/>
            <p:cNvSpPr/>
            <p:nvPr/>
          </p:nvSpPr>
          <p:spPr>
            <a:xfrm>
              <a:off x="472101" y="3124317"/>
              <a:ext cx="904415"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C1</a:t>
              </a:r>
              <a:endParaRPr kumimoji="0" lang="zh-CN" altLang="en-US" sz="5400" b="0" i="0" u="none" strike="noStrike" kern="1200" cap="none" spc="0" normalizeH="0" baseline="0" noProof="0" dirty="0">
                <a:ln w="0"/>
                <a:solidFill>
                  <a:srgbClr val="FFC000"/>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grpSp>
      <p:sp>
        <p:nvSpPr>
          <p:cNvPr id="5" name="文本框 4"/>
          <p:cNvSpPr txBox="1"/>
          <p:nvPr/>
        </p:nvSpPr>
        <p:spPr>
          <a:xfrm>
            <a:off x="9799743" y="83183"/>
            <a:ext cx="491613"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p1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p2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p3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p4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p5</a:t>
            </a:r>
            <a:endParaRPr kumimoji="0" lang="zh-CN" altLang="en-US" sz="20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7" name="文本框 6"/>
          <p:cNvSpPr txBox="1"/>
          <p:nvPr/>
        </p:nvSpPr>
        <p:spPr>
          <a:xfrm>
            <a:off x="10153701" y="83183"/>
            <a:ext cx="786581"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sym typeface="Wingdings" panose="05000000000000000000" pitchFamily="2" charset="2"/>
              </a:rPr>
              <a:t> </a:t>
            </a: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rPr>
              <a:t>c1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sym typeface="Wingdings" panose="05000000000000000000" pitchFamily="2" charset="2"/>
              </a:rPr>
              <a:t> </a:t>
            </a: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rPr>
              <a:t>c2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sym typeface="Wingdings" panose="05000000000000000000" pitchFamily="2" charset="2"/>
              </a:rPr>
              <a:t> </a:t>
            </a: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rPr>
              <a:t>c2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sym typeface="Wingdings" panose="05000000000000000000" pitchFamily="2" charset="2"/>
              </a:rPr>
              <a:t> </a:t>
            </a: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rPr>
              <a:t>c1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sym typeface="Wingdings" panose="05000000000000000000" pitchFamily="2" charset="2"/>
              </a:rPr>
              <a:t> </a:t>
            </a:r>
            <a:r>
              <a:rPr kumimoji="0" lang="en-US" altLang="zh-CN"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rPr>
              <a:t>c1</a:t>
            </a:r>
            <a:endParaRPr kumimoji="0" lang="zh-CN" altLang="en-US" sz="2000" b="0" i="0" u="none" strike="noStrike" kern="1200" cap="none" spc="0" normalizeH="0" baseline="0" noProof="0" dirty="0">
              <a:ln>
                <a:noFill/>
              </a:ln>
              <a:solidFill>
                <a:srgbClr val="00B050"/>
              </a:solidFill>
              <a:effectLst/>
              <a:uLnTx/>
              <a:uFillTx/>
              <a:latin typeface="等线" panose="020F0502020204030204"/>
              <a:ea typeface="等线" panose="02010600030101010101" pitchFamily="2" charset="-122"/>
              <a:cs typeface="+mn-cs"/>
            </a:endParaRPr>
          </a:p>
        </p:txBody>
      </p:sp>
      <p:sp>
        <p:nvSpPr>
          <p:cNvPr id="8" name="矩形 7"/>
          <p:cNvSpPr/>
          <p:nvPr/>
        </p:nvSpPr>
        <p:spPr>
          <a:xfrm>
            <a:off x="1376516" y="2133600"/>
            <a:ext cx="2762864" cy="294968"/>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9" name="文本框 8"/>
          <p:cNvSpPr txBox="1"/>
          <p:nvPr/>
        </p:nvSpPr>
        <p:spPr>
          <a:xfrm>
            <a:off x="7681658" y="85295"/>
            <a:ext cx="850069"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rPr>
              <a:t>0.283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rPr>
              <a:t>0.506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rPr>
              <a:t>0.434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rPr>
              <a:t>0.260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rPr>
              <a:t>0.032</a:t>
            </a:r>
            <a:endParaRPr kumimoji="0" lang="zh-CN" altLang="en-US" sz="2000" b="0" i="0" u="none" strike="noStrike" kern="1200" cap="none" spc="0" normalizeH="0" baseline="0" noProof="0" dirty="0">
              <a:ln>
                <a:noFill/>
              </a:ln>
              <a:solidFill>
                <a:srgbClr val="C00000"/>
              </a:solidFill>
              <a:effectLst/>
              <a:uLnTx/>
              <a:uFillTx/>
              <a:latin typeface="等线" panose="020F0502020204030204"/>
              <a:ea typeface="等线" panose="02010600030101010101" pitchFamily="2" charset="-122"/>
              <a:cs typeface="+mn-cs"/>
            </a:endParaRPr>
          </a:p>
        </p:txBody>
      </p:sp>
      <p:sp>
        <p:nvSpPr>
          <p:cNvPr id="10" name="文本框 9"/>
          <p:cNvSpPr txBox="1"/>
          <p:nvPr/>
        </p:nvSpPr>
        <p:spPr>
          <a:xfrm>
            <a:off x="7337528" y="1308705"/>
            <a:ext cx="223405"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FF0000"/>
                </a:solidFill>
                <a:effectLst/>
                <a:uLnTx/>
                <a:uFillTx/>
                <a:latin typeface="等线" panose="020F0502020204030204"/>
                <a:ea typeface="等线" panose="02010600030101010101" pitchFamily="2" charset="-122"/>
                <a:cs typeface="+mn-cs"/>
              </a:rPr>
              <a:t>√</a:t>
            </a:r>
          </a:p>
        </p:txBody>
      </p:sp>
      <p:sp>
        <p:nvSpPr>
          <p:cNvPr id="11" name="文本框 10"/>
          <p:cNvSpPr txBox="1"/>
          <p:nvPr/>
        </p:nvSpPr>
        <p:spPr>
          <a:xfrm>
            <a:off x="9200394" y="94301"/>
            <a:ext cx="697671"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rPr>
              <a:t>x5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rPr>
              <a:t>x12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rPr>
              <a:t>x18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rPr>
              <a:t>x23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rPr>
              <a:t>x2</a:t>
            </a:r>
            <a:endParaRPr kumimoji="0" lang="zh-CN" altLang="en-US" sz="2000" b="0" i="0" u="none" strike="noStrike" kern="1200" cap="none" spc="0" normalizeH="0" baseline="0" noProof="0" dirty="0">
              <a:ln>
                <a:noFill/>
              </a:ln>
              <a:solidFill>
                <a:srgbClr val="0070C0"/>
              </a:solidFill>
              <a:effectLst/>
              <a:uLnTx/>
              <a:uFillTx/>
              <a:latin typeface="等线" panose="020F0502020204030204"/>
              <a:ea typeface="等线" panose="02010600030101010101" pitchFamily="2" charset="-122"/>
              <a:cs typeface="+mn-cs"/>
            </a:endParaRPr>
          </a:p>
        </p:txBody>
      </p:sp>
      <p:grpSp>
        <p:nvGrpSpPr>
          <p:cNvPr id="3" name="组合 2"/>
          <p:cNvGrpSpPr/>
          <p:nvPr/>
        </p:nvGrpSpPr>
        <p:grpSpPr>
          <a:xfrm>
            <a:off x="1376516" y="2477319"/>
            <a:ext cx="9512705" cy="2507227"/>
            <a:chOff x="1376516" y="2762455"/>
            <a:chExt cx="9512705" cy="2507227"/>
          </a:xfrm>
        </p:grpSpPr>
        <p:sp>
          <p:nvSpPr>
            <p:cNvPr id="12" name="矩形 11"/>
            <p:cNvSpPr/>
            <p:nvPr/>
          </p:nvSpPr>
          <p:spPr>
            <a:xfrm>
              <a:off x="1376516" y="3873474"/>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3" name="矩形 12"/>
            <p:cNvSpPr/>
            <p:nvPr/>
          </p:nvSpPr>
          <p:spPr>
            <a:xfrm>
              <a:off x="1376516" y="2762455"/>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4" name="矩形 13"/>
            <p:cNvSpPr/>
            <p:nvPr/>
          </p:nvSpPr>
          <p:spPr>
            <a:xfrm>
              <a:off x="4724400" y="2782119"/>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5" name="矩形 14"/>
            <p:cNvSpPr/>
            <p:nvPr/>
          </p:nvSpPr>
          <p:spPr>
            <a:xfrm>
              <a:off x="4734232" y="4974714"/>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6" name="矩形 15"/>
            <p:cNvSpPr/>
            <p:nvPr/>
          </p:nvSpPr>
          <p:spPr>
            <a:xfrm>
              <a:off x="8126357" y="3155745"/>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sp>
        <p:nvSpPr>
          <p:cNvPr id="24" name="文本框 23"/>
          <p:cNvSpPr txBox="1"/>
          <p:nvPr/>
        </p:nvSpPr>
        <p:spPr>
          <a:xfrm>
            <a:off x="8543843" y="617521"/>
            <a:ext cx="621892" cy="584775"/>
          </a:xfrm>
          <a:prstGeom prst="rect">
            <a:avLst/>
          </a:prstGeom>
          <a:no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ED7D31"/>
                </a:solidFill>
                <a:effectLst/>
                <a:uLnTx/>
                <a:uFillTx/>
                <a:latin typeface="等线" panose="020F0502020204030204"/>
                <a:ea typeface="等线" panose="02010600030101010101" pitchFamily="2" charset="-122"/>
                <a:cs typeface="+mn-cs"/>
              </a:rPr>
              <a:t>x1</a:t>
            </a:r>
            <a:endParaRPr kumimoji="0" lang="zh-CN" altLang="en-US" sz="3200" b="0" i="0" u="none" strike="noStrike" kern="1200" cap="none" spc="0" normalizeH="0" baseline="0" noProof="0" dirty="0">
              <a:ln>
                <a:noFill/>
              </a:ln>
              <a:solidFill>
                <a:srgbClr val="ED7D31"/>
              </a:solidFill>
              <a:effectLst/>
              <a:uLnTx/>
              <a:uFillTx/>
              <a:latin typeface="等线" panose="020F0502020204030204"/>
              <a:ea typeface="等线" panose="02010600030101010101" pitchFamily="2" charset="-122"/>
              <a:cs typeface="+mn-cs"/>
            </a:endParaRPr>
          </a:p>
        </p:txBody>
      </p:sp>
      <p:pic>
        <p:nvPicPr>
          <p:cNvPr id="25" name="图片 24"/>
          <p:cNvPicPr>
            <a:picLocks noChangeAspect="1"/>
          </p:cNvPicPr>
          <p:nvPr/>
        </p:nvPicPr>
        <p:blipFill>
          <a:blip r:embed="rId4"/>
          <a:stretch>
            <a:fillRect/>
          </a:stretch>
        </p:blipFill>
        <p:spPr>
          <a:xfrm>
            <a:off x="4150165" y="5896299"/>
            <a:ext cx="3688809" cy="64212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2832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500"/>
                                        <p:tgtEl>
                                          <p:spTgt spid="10"/>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fill="hold"/>
                                        <p:tgtEl>
                                          <p:spTgt spid="25"/>
                                        </p:tgtEl>
                                        <p:attrNameLst>
                                          <p:attrName>ppt_x</p:attrName>
                                        </p:attrNameLst>
                                      </p:cBhvr>
                                      <p:tavLst>
                                        <p:tav tm="0">
                                          <p:val>
                                            <p:strVal val="#ppt_x"/>
                                          </p:val>
                                        </p:tav>
                                        <p:tav tm="100000">
                                          <p:val>
                                            <p:strVal val="#ppt_x"/>
                                          </p:val>
                                        </p:tav>
                                      </p:tavLst>
                                    </p:anim>
                                    <p:anim calcmode="lin" valueType="num">
                                      <p:cBhvr additive="base">
                                        <p:cTn id="5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animBg="1"/>
      <p:bldP spid="9" grpId="0"/>
      <p:bldP spid="10" grpId="0"/>
      <p:bldP spid="11" grpId="0"/>
      <p:bldP spid="2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LVQ——</a:t>
            </a:r>
            <a:r>
              <a:rPr lang="zh-CN" altLang="en-US" dirty="0"/>
              <a:t>算法实例演示</a:t>
            </a:r>
          </a:p>
        </p:txBody>
      </p:sp>
      <p:pic>
        <p:nvPicPr>
          <p:cNvPr id="7" name="内容占位符 6"/>
          <p:cNvPicPr>
            <a:picLocks noGrp="1" noChangeAspect="1"/>
          </p:cNvPicPr>
          <p:nvPr>
            <p:ph idx="1"/>
          </p:nvPr>
        </p:nvPicPr>
        <p:blipFill>
          <a:blip r:embed="rId3"/>
          <a:stretch>
            <a:fillRect/>
          </a:stretch>
        </p:blipFill>
        <p:spPr>
          <a:xfrm>
            <a:off x="1647825" y="2010569"/>
            <a:ext cx="8896350" cy="3981450"/>
          </a:xfrm>
          <a:prstGeom prst="rect">
            <a:avLst/>
          </a:prstGeom>
        </p:spPr>
      </p:pic>
    </p:spTree>
    <p:extLst>
      <p:ext uri="{BB962C8B-B14F-4D97-AF65-F5344CB8AC3E}">
        <p14:creationId xmlns:p14="http://schemas.microsoft.com/office/powerpoint/2010/main" val="760450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LVQ——</a:t>
            </a:r>
            <a:r>
              <a:rPr lang="zh-CN" altLang="en-US" dirty="0"/>
              <a:t>算法实例演示</a:t>
            </a:r>
          </a:p>
        </p:txBody>
      </p:sp>
      <p:pic>
        <p:nvPicPr>
          <p:cNvPr id="5" name="内容占位符 4"/>
          <p:cNvPicPr>
            <a:picLocks noGrp="1" noChangeAspect="1"/>
          </p:cNvPicPr>
          <p:nvPr>
            <p:ph idx="1"/>
          </p:nvPr>
        </p:nvPicPr>
        <p:blipFill>
          <a:blip r:embed="rId3"/>
          <a:stretch>
            <a:fillRect/>
          </a:stretch>
        </p:blipFill>
        <p:spPr>
          <a:xfrm>
            <a:off x="1672558" y="1971855"/>
            <a:ext cx="8905875" cy="4019550"/>
          </a:xfrm>
          <a:prstGeom prst="rect">
            <a:avLst/>
          </a:prstGeom>
        </p:spPr>
      </p:pic>
    </p:spTree>
    <p:extLst>
      <p:ext uri="{BB962C8B-B14F-4D97-AF65-F5344CB8AC3E}">
        <p14:creationId xmlns:p14="http://schemas.microsoft.com/office/powerpoint/2010/main" val="2319867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4156647-6FCF-45F0-99BE-F516C79820D3}"/>
              </a:ext>
            </a:extLst>
          </p:cNvPr>
          <p:cNvSpPr>
            <a:spLocks noGrp="1"/>
          </p:cNvSpPr>
          <p:nvPr>
            <p:ph idx="1"/>
          </p:nvPr>
        </p:nvSpPr>
        <p:spPr>
          <a:xfrm>
            <a:off x="838200" y="1825625"/>
            <a:ext cx="10515600" cy="4351338"/>
          </a:xfrm>
        </p:spPr>
        <p:txBody>
          <a:bodyPr/>
          <a:lstStyle/>
          <a:p>
            <a:r>
              <a:rPr lang="zh-CN" altLang="en-US" dirty="0"/>
              <a:t>报数游戏</a:t>
            </a:r>
          </a:p>
        </p:txBody>
      </p:sp>
      <p:sp>
        <p:nvSpPr>
          <p:cNvPr id="2" name="标题 1">
            <a:extLst>
              <a:ext uri="{FF2B5EF4-FFF2-40B4-BE49-F238E27FC236}">
                <a16:creationId xmlns:a16="http://schemas.microsoft.com/office/drawing/2014/main" id="{BEC5CCE2-5406-4520-AB1C-ED48979921BD}"/>
              </a:ext>
            </a:extLst>
          </p:cNvPr>
          <p:cNvSpPr>
            <a:spLocks noGrp="1"/>
          </p:cNvSpPr>
          <p:nvPr>
            <p:ph type="title"/>
          </p:nvPr>
        </p:nvSpPr>
        <p:spPr/>
        <p:txBody>
          <a:bodyPr/>
          <a:lstStyle/>
          <a:p>
            <a:r>
              <a:rPr lang="zh-CN" altLang="en-US" dirty="0"/>
              <a:t>聚类</a:t>
            </a:r>
            <a:r>
              <a:rPr lang="en-US" altLang="zh-CN" dirty="0"/>
              <a:t>Clustering</a:t>
            </a:r>
            <a:endParaRPr lang="zh-CN" altLang="en-US" dirty="0"/>
          </a:p>
        </p:txBody>
      </p:sp>
      <p:sp>
        <p:nvSpPr>
          <p:cNvPr id="4" name="椭圆 3">
            <a:extLst>
              <a:ext uri="{FF2B5EF4-FFF2-40B4-BE49-F238E27FC236}">
                <a16:creationId xmlns:a16="http://schemas.microsoft.com/office/drawing/2014/main" id="{8CA1BD97-B4D0-40EA-860E-D192BCD26E31}"/>
              </a:ext>
            </a:extLst>
          </p:cNvPr>
          <p:cNvSpPr/>
          <p:nvPr/>
        </p:nvSpPr>
        <p:spPr>
          <a:xfrm>
            <a:off x="2621378" y="417323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8877257-FC2A-4298-B4BE-413149352433}"/>
              </a:ext>
            </a:extLst>
          </p:cNvPr>
          <p:cNvSpPr/>
          <p:nvPr/>
        </p:nvSpPr>
        <p:spPr>
          <a:xfrm>
            <a:off x="5652943" y="528532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28C131AB-2B56-40BD-9167-1EC9C8BA73B1}"/>
              </a:ext>
            </a:extLst>
          </p:cNvPr>
          <p:cNvSpPr/>
          <p:nvPr/>
        </p:nvSpPr>
        <p:spPr>
          <a:xfrm>
            <a:off x="2231934" y="392621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3722704-4DE1-48D3-8982-F3A3AB4990CE}"/>
              </a:ext>
            </a:extLst>
          </p:cNvPr>
          <p:cNvSpPr/>
          <p:nvPr/>
        </p:nvSpPr>
        <p:spPr>
          <a:xfrm>
            <a:off x="6232886" y="5496977"/>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399E39F-26BC-45C2-904D-FB93AF727743}"/>
              </a:ext>
            </a:extLst>
          </p:cNvPr>
          <p:cNvSpPr/>
          <p:nvPr/>
        </p:nvSpPr>
        <p:spPr>
          <a:xfrm>
            <a:off x="2416049" y="528532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5CF2529-9ADD-47BB-B348-EF5086FC4335}"/>
              </a:ext>
            </a:extLst>
          </p:cNvPr>
          <p:cNvSpPr/>
          <p:nvPr/>
        </p:nvSpPr>
        <p:spPr>
          <a:xfrm>
            <a:off x="2005391" y="4961140"/>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FBD0BBE-2B9A-42DF-BA79-B087EE1659B4}"/>
              </a:ext>
            </a:extLst>
          </p:cNvPr>
          <p:cNvSpPr/>
          <p:nvPr/>
        </p:nvSpPr>
        <p:spPr>
          <a:xfrm>
            <a:off x="4828891" y="337718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C85001-5C87-4FA0-874A-F237619E7796}"/>
              </a:ext>
            </a:extLst>
          </p:cNvPr>
          <p:cNvSpPr/>
          <p:nvPr/>
        </p:nvSpPr>
        <p:spPr>
          <a:xfrm>
            <a:off x="5239549" y="361767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41C615D-84CE-4907-8E71-79564F2B4818}"/>
              </a:ext>
            </a:extLst>
          </p:cNvPr>
          <p:cNvSpPr/>
          <p:nvPr/>
        </p:nvSpPr>
        <p:spPr>
          <a:xfrm>
            <a:off x="6156230" y="4951382"/>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546C922B-ADD7-4B18-B097-71C3FDE0A063}"/>
              </a:ext>
            </a:extLst>
          </p:cNvPr>
          <p:cNvSpPr txBox="1"/>
          <p:nvPr/>
        </p:nvSpPr>
        <p:spPr>
          <a:xfrm>
            <a:off x="4104520" y="4130066"/>
            <a:ext cx="590226" cy="1015663"/>
          </a:xfrm>
          <a:prstGeom prst="rect">
            <a:avLst/>
          </a:prstGeom>
          <a:noFill/>
        </p:spPr>
        <p:txBody>
          <a:bodyPr wrap="none" rtlCol="0">
            <a:spAutoFit/>
          </a:bodyPr>
          <a:lstStyle/>
          <a:p>
            <a:r>
              <a:rPr lang="en-US" altLang="zh-CN" sz="6000" dirty="0">
                <a:solidFill>
                  <a:srgbClr val="C00000"/>
                </a:solidFill>
              </a:rPr>
              <a:t>3</a:t>
            </a:r>
            <a:endParaRPr lang="zh-CN" altLang="en-US" sz="6000" dirty="0">
              <a:solidFill>
                <a:srgbClr val="C00000"/>
              </a:solidFill>
            </a:endParaRPr>
          </a:p>
        </p:txBody>
      </p:sp>
    </p:spTree>
    <p:extLst>
      <p:ext uri="{BB962C8B-B14F-4D97-AF65-F5344CB8AC3E}">
        <p14:creationId xmlns:p14="http://schemas.microsoft.com/office/powerpoint/2010/main" val="1917339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高斯混合聚类</a:t>
            </a:r>
          </a:p>
        </p:txBody>
      </p:sp>
      <p:sp>
        <p:nvSpPr>
          <p:cNvPr id="3" name="内容占位符 2"/>
          <p:cNvSpPr>
            <a:spLocks noGrp="1"/>
          </p:cNvSpPr>
          <p:nvPr>
            <p:ph idx="1"/>
          </p:nvPr>
        </p:nvSpPr>
        <p:spPr/>
        <p:txBody>
          <a:bodyPr/>
          <a:lstStyle/>
          <a:p>
            <a:r>
              <a:rPr lang="zh-CN" altLang="en-US" dirty="0"/>
              <a:t>与</a:t>
            </a:r>
            <a:r>
              <a:rPr lang="en-US" altLang="zh-CN" dirty="0"/>
              <a:t>K-means</a:t>
            </a:r>
            <a:r>
              <a:rPr lang="zh-CN" altLang="en-US" dirty="0"/>
              <a:t>、</a:t>
            </a:r>
            <a:r>
              <a:rPr lang="en-US" altLang="zh-CN" dirty="0"/>
              <a:t>LVQ</a:t>
            </a:r>
            <a:r>
              <a:rPr lang="zh-CN" altLang="en-US" dirty="0"/>
              <a:t>使用原型向量来刻画聚类结构不同，高斯混合聚类采用概率模型来表达聚类原型</a:t>
            </a:r>
            <a:endParaRPr lang="en-US" altLang="zh-CN" dirty="0"/>
          </a:p>
          <a:p>
            <a:endParaRPr lang="en-US" altLang="zh-CN" dirty="0"/>
          </a:p>
          <a:p>
            <a:r>
              <a:rPr lang="zh-CN" altLang="en-US" dirty="0"/>
              <a:t>高斯分布</a:t>
            </a:r>
            <a:r>
              <a:rPr lang="en-US" altLang="zh-CN" dirty="0"/>
              <a:t>——</a:t>
            </a:r>
            <a:r>
              <a:rPr lang="zh-CN" altLang="en-US" dirty="0"/>
              <a:t>正态分布</a:t>
            </a:r>
            <a:endParaRPr lang="en-US" altLang="zh-CN" dirty="0"/>
          </a:p>
          <a:p>
            <a:endParaRPr lang="en-US" altLang="zh-CN" dirty="0"/>
          </a:p>
          <a:p>
            <a:r>
              <a:rPr lang="zh-CN" altLang="en-US" dirty="0"/>
              <a:t>高斯混合模型就是几个正态分布的叠加，每一个正态分布代表一个类别</a:t>
            </a:r>
          </a:p>
        </p:txBody>
      </p:sp>
    </p:spTree>
    <p:extLst>
      <p:ext uri="{BB962C8B-B14F-4D97-AF65-F5344CB8AC3E}">
        <p14:creationId xmlns:p14="http://schemas.microsoft.com/office/powerpoint/2010/main" val="4008135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高斯混合聚类</a:t>
            </a:r>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51406" y="365125"/>
            <a:ext cx="4699820" cy="6196090"/>
          </a:xfrm>
        </p:spPr>
      </p:pic>
      <p:sp>
        <p:nvSpPr>
          <p:cNvPr id="6" name="内容占位符 2"/>
          <p:cNvSpPr txBox="1">
            <a:spLocks/>
          </p:cNvSpPr>
          <p:nvPr/>
        </p:nvSpPr>
        <p:spPr>
          <a:xfrm>
            <a:off x="838201" y="2231923"/>
            <a:ext cx="5169309" cy="39450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高斯混合聚类得到的是每个样本点属于各个类的概率，而不是判定它完全属于一个类，所以有时也会被称为软聚类。</a:t>
            </a:r>
          </a:p>
        </p:txBody>
      </p:sp>
    </p:spTree>
    <p:extLst>
      <p:ext uri="{BB962C8B-B14F-4D97-AF65-F5344CB8AC3E}">
        <p14:creationId xmlns:p14="http://schemas.microsoft.com/office/powerpoint/2010/main" val="1683812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算法流程</a:t>
            </a:r>
          </a:p>
        </p:txBody>
      </p:sp>
      <p:pic>
        <p:nvPicPr>
          <p:cNvPr id="4" name="内容占位符 3"/>
          <p:cNvPicPr>
            <a:picLocks noGrp="1" noChangeAspect="1"/>
          </p:cNvPicPr>
          <p:nvPr>
            <p:ph idx="1"/>
          </p:nvPr>
        </p:nvPicPr>
        <p:blipFill>
          <a:blip r:embed="rId3"/>
          <a:stretch>
            <a:fillRect/>
          </a:stretch>
        </p:blipFill>
        <p:spPr>
          <a:xfrm>
            <a:off x="3617548" y="1825625"/>
            <a:ext cx="4956904" cy="4351338"/>
          </a:xfrm>
          <a:prstGeom prst="rect">
            <a:avLst/>
          </a:prstGeom>
        </p:spPr>
      </p:pic>
      <p:sp>
        <p:nvSpPr>
          <p:cNvPr id="5" name="矩形 4"/>
          <p:cNvSpPr/>
          <p:nvPr/>
        </p:nvSpPr>
        <p:spPr>
          <a:xfrm>
            <a:off x="3342968" y="2054942"/>
            <a:ext cx="4572000" cy="265471"/>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6" name="矩形 5"/>
          <p:cNvSpPr/>
          <p:nvPr/>
        </p:nvSpPr>
        <p:spPr>
          <a:xfrm>
            <a:off x="3519947" y="2483959"/>
            <a:ext cx="4601497" cy="878673"/>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矩形 6"/>
          <p:cNvSpPr/>
          <p:nvPr/>
        </p:nvSpPr>
        <p:spPr>
          <a:xfrm>
            <a:off x="9586450" y="2588491"/>
            <a:ext cx="2379406"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②针对每一个样本，计算其在各个高斯分布下的概率</a:t>
            </a:r>
          </a:p>
        </p:txBody>
      </p:sp>
      <p:sp>
        <p:nvSpPr>
          <p:cNvPr id="8" name="矩形 7"/>
          <p:cNvSpPr/>
          <p:nvPr/>
        </p:nvSpPr>
        <p:spPr>
          <a:xfrm>
            <a:off x="3519947" y="3362632"/>
            <a:ext cx="5555227" cy="168131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9" name="矩形 8"/>
          <p:cNvSpPr/>
          <p:nvPr/>
        </p:nvSpPr>
        <p:spPr>
          <a:xfrm>
            <a:off x="3342968" y="5479495"/>
            <a:ext cx="3362632" cy="862311"/>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0" name="矩形 9"/>
          <p:cNvSpPr/>
          <p:nvPr/>
        </p:nvSpPr>
        <p:spPr>
          <a:xfrm>
            <a:off x="9586450" y="1952576"/>
            <a:ext cx="208422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①初始化模型参数 </a:t>
            </a:r>
          </a:p>
        </p:txBody>
      </p:sp>
      <p:sp>
        <p:nvSpPr>
          <p:cNvPr id="11" name="矩形 10"/>
          <p:cNvSpPr/>
          <p:nvPr/>
        </p:nvSpPr>
        <p:spPr>
          <a:xfrm>
            <a:off x="9586450" y="4048979"/>
            <a:ext cx="185339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③更新模型参数 </a:t>
            </a:r>
            <a:endParaRPr kumimoji="0" lang="en-US" altLang="zh-CN"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endParaRPr>
          </a:p>
        </p:txBody>
      </p:sp>
      <p:sp>
        <p:nvSpPr>
          <p:cNvPr id="12" name="矩形 11"/>
          <p:cNvSpPr/>
          <p:nvPr/>
        </p:nvSpPr>
        <p:spPr>
          <a:xfrm>
            <a:off x="9586451" y="5725984"/>
            <a:ext cx="2379406"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w="0">
                  <a:solidFill>
                    <a:srgbClr val="0070C0"/>
                  </a:solidFill>
                </a:ln>
                <a:solidFill>
                  <a:srgbClr val="4472C4"/>
                </a:solidFill>
                <a:effectLst>
                  <a:outerShdw blurRad="38100" dist="25400" dir="5400000" algn="ctr" rotWithShape="0">
                    <a:srgbClr val="6E747A">
                      <a:alpha val="43000"/>
                    </a:srgbClr>
                  </a:outerShdw>
                </a:effectLst>
                <a:uLnTx/>
                <a:uFillTx/>
                <a:latin typeface="等线" panose="020F0502020204030204"/>
                <a:ea typeface="等线" panose="02010600030101010101" pitchFamily="2" charset="-122"/>
                <a:cs typeface="+mn-cs"/>
              </a:rPr>
              <a:t>④根据高斯混合分布确定簇划分</a:t>
            </a:r>
          </a:p>
        </p:txBody>
      </p:sp>
    </p:spTree>
    <p:extLst>
      <p:ext uri="{BB962C8B-B14F-4D97-AF65-F5344CB8AC3E}">
        <p14:creationId xmlns:p14="http://schemas.microsoft.com/office/powerpoint/2010/main" val="4279023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9" grpId="0" animBg="1"/>
      <p:bldP spid="10" grpId="0"/>
      <p:bldP spid="11" grpId="0"/>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算法实例演示</a:t>
            </a:r>
          </a:p>
        </p:txBody>
      </p:sp>
      <p:pic>
        <p:nvPicPr>
          <p:cNvPr id="5" name="内容占位符 3"/>
          <p:cNvPicPr>
            <a:picLocks noChangeAspect="1"/>
          </p:cNvPicPr>
          <p:nvPr/>
        </p:nvPicPr>
        <p:blipFill>
          <a:blip r:embed="rId3"/>
          <a:stretch>
            <a:fillRect/>
          </a:stretch>
        </p:blipFill>
        <p:spPr>
          <a:xfrm>
            <a:off x="944319" y="1601787"/>
            <a:ext cx="10303362" cy="4228742"/>
          </a:xfrm>
          <a:prstGeom prst="rect">
            <a:avLst/>
          </a:prstGeom>
        </p:spPr>
      </p:pic>
      <p:sp>
        <p:nvSpPr>
          <p:cNvPr id="13" name="矩形 12"/>
          <p:cNvSpPr/>
          <p:nvPr/>
        </p:nvSpPr>
        <p:spPr>
          <a:xfrm>
            <a:off x="1376516" y="2138275"/>
            <a:ext cx="2762864" cy="294968"/>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nvGrpSpPr>
          <p:cNvPr id="18" name="组合 17"/>
          <p:cNvGrpSpPr/>
          <p:nvPr/>
        </p:nvGrpSpPr>
        <p:grpSpPr>
          <a:xfrm>
            <a:off x="1376516" y="2506777"/>
            <a:ext cx="9527458" cy="3923743"/>
            <a:chOff x="1376516" y="2506777"/>
            <a:chExt cx="9527458" cy="3923743"/>
          </a:xfrm>
        </p:grpSpPr>
        <p:sp>
          <p:nvSpPr>
            <p:cNvPr id="10" name="矩形 9"/>
            <p:cNvSpPr/>
            <p:nvPr/>
          </p:nvSpPr>
          <p:spPr>
            <a:xfrm>
              <a:off x="1376516" y="3952131"/>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1" name="矩形 10"/>
            <p:cNvSpPr/>
            <p:nvPr/>
          </p:nvSpPr>
          <p:spPr>
            <a:xfrm>
              <a:off x="8141110" y="2506777"/>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2" name="矩形 11"/>
            <p:cNvSpPr/>
            <p:nvPr/>
          </p:nvSpPr>
          <p:spPr>
            <a:xfrm>
              <a:off x="8141110" y="4335577"/>
              <a:ext cx="2762864" cy="294968"/>
            </a:xfrm>
            <a:prstGeom prst="rect">
              <a:avLst/>
            </a:prstGeom>
            <a:noFill/>
            <a:ln w="1905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pic>
          <p:nvPicPr>
            <p:cNvPr id="15" name="图片 14"/>
            <p:cNvPicPr>
              <a:picLocks noChangeAspect="1"/>
            </p:cNvPicPr>
            <p:nvPr/>
          </p:nvPicPr>
          <p:blipFill>
            <a:blip r:embed="rId4"/>
            <a:stretch>
              <a:fillRect/>
            </a:stretch>
          </p:blipFill>
          <p:spPr>
            <a:xfrm>
              <a:off x="1727404" y="5785911"/>
              <a:ext cx="8527640" cy="644609"/>
            </a:xfrm>
            <a:prstGeom prst="rect">
              <a:avLst/>
            </a:prstGeom>
          </p:spPr>
        </p:pic>
      </p:grpSp>
      <p:pic>
        <p:nvPicPr>
          <p:cNvPr id="14" name="图片 13"/>
          <p:cNvPicPr>
            <a:picLocks noChangeAspect="1"/>
          </p:cNvPicPr>
          <p:nvPr/>
        </p:nvPicPr>
        <p:blipFill>
          <a:blip r:embed="rId5"/>
          <a:stretch>
            <a:fillRect/>
          </a:stretch>
        </p:blipFill>
        <p:spPr>
          <a:xfrm>
            <a:off x="3651298" y="6348546"/>
            <a:ext cx="4000500" cy="381000"/>
          </a:xfrm>
          <a:prstGeom prst="rect">
            <a:avLst/>
          </a:prstGeom>
        </p:spPr>
      </p:pic>
    </p:spTree>
    <p:extLst>
      <p:ext uri="{BB962C8B-B14F-4D97-AF65-F5344CB8AC3E}">
        <p14:creationId xmlns:p14="http://schemas.microsoft.com/office/powerpoint/2010/main" val="492822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算法实例演示</a:t>
            </a:r>
          </a:p>
        </p:txBody>
      </p:sp>
      <p:pic>
        <p:nvPicPr>
          <p:cNvPr id="4" name="图片 3"/>
          <p:cNvPicPr>
            <a:picLocks noChangeAspect="1"/>
          </p:cNvPicPr>
          <p:nvPr/>
        </p:nvPicPr>
        <p:blipFill>
          <a:blip r:embed="rId3"/>
          <a:stretch>
            <a:fillRect/>
          </a:stretch>
        </p:blipFill>
        <p:spPr>
          <a:xfrm>
            <a:off x="2536720" y="3930990"/>
            <a:ext cx="7118556" cy="2103906"/>
          </a:xfrm>
          <a:prstGeom prst="rect">
            <a:avLst/>
          </a:prstGeom>
        </p:spPr>
      </p:pic>
      <p:pic>
        <p:nvPicPr>
          <p:cNvPr id="5" name="图片 4"/>
          <p:cNvPicPr>
            <a:picLocks noChangeAspect="1"/>
          </p:cNvPicPr>
          <p:nvPr/>
        </p:nvPicPr>
        <p:blipFill>
          <a:blip r:embed="rId4"/>
          <a:stretch>
            <a:fillRect/>
          </a:stretch>
        </p:blipFill>
        <p:spPr>
          <a:xfrm>
            <a:off x="2930780" y="1798843"/>
            <a:ext cx="6330436" cy="1645674"/>
          </a:xfrm>
          <a:prstGeom prst="rect">
            <a:avLst/>
          </a:prstGeom>
        </p:spPr>
      </p:pic>
    </p:spTree>
    <p:extLst>
      <p:ext uri="{BB962C8B-B14F-4D97-AF65-F5344CB8AC3E}">
        <p14:creationId xmlns:p14="http://schemas.microsoft.com/office/powerpoint/2010/main" val="1037042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算法实例演示</a:t>
            </a:r>
          </a:p>
        </p:txBody>
      </p:sp>
      <p:pic>
        <p:nvPicPr>
          <p:cNvPr id="3" name="图片 2"/>
          <p:cNvPicPr>
            <a:picLocks noChangeAspect="1"/>
          </p:cNvPicPr>
          <p:nvPr/>
        </p:nvPicPr>
        <p:blipFill>
          <a:blip r:embed="rId3"/>
          <a:stretch>
            <a:fillRect/>
          </a:stretch>
        </p:blipFill>
        <p:spPr>
          <a:xfrm>
            <a:off x="1900237" y="1557337"/>
            <a:ext cx="8391525" cy="3743325"/>
          </a:xfrm>
          <a:prstGeom prst="rect">
            <a:avLst/>
          </a:prstGeom>
        </p:spPr>
      </p:pic>
      <p:grpSp>
        <p:nvGrpSpPr>
          <p:cNvPr id="9" name="组合 8"/>
          <p:cNvGrpSpPr/>
          <p:nvPr/>
        </p:nvGrpSpPr>
        <p:grpSpPr>
          <a:xfrm>
            <a:off x="2802195" y="2576051"/>
            <a:ext cx="2821856" cy="1959129"/>
            <a:chOff x="2802195" y="2576051"/>
            <a:chExt cx="2821856" cy="1959129"/>
          </a:xfrm>
        </p:grpSpPr>
        <p:sp>
          <p:nvSpPr>
            <p:cNvPr id="6" name="椭圆 5"/>
            <p:cNvSpPr/>
            <p:nvPr/>
          </p:nvSpPr>
          <p:spPr>
            <a:xfrm>
              <a:off x="2802195" y="3057832"/>
              <a:ext cx="1415844" cy="1445342"/>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椭圆 6"/>
            <p:cNvSpPr/>
            <p:nvPr/>
          </p:nvSpPr>
          <p:spPr>
            <a:xfrm>
              <a:off x="3667432" y="2576051"/>
              <a:ext cx="1868129" cy="904568"/>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8" name="椭圆 7"/>
            <p:cNvSpPr/>
            <p:nvPr/>
          </p:nvSpPr>
          <p:spPr>
            <a:xfrm>
              <a:off x="4375508" y="3057832"/>
              <a:ext cx="1248543" cy="1477348"/>
            </a:xfrm>
            <a:prstGeom prst="ellipse">
              <a:avLst/>
            </a:prstGeom>
            <a:noFill/>
            <a:ln w="28575"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grpSp>
        <p:nvGrpSpPr>
          <p:cNvPr id="11" name="组合 10"/>
          <p:cNvGrpSpPr/>
          <p:nvPr/>
        </p:nvGrpSpPr>
        <p:grpSpPr>
          <a:xfrm>
            <a:off x="6931744" y="2552980"/>
            <a:ext cx="2917568" cy="1959129"/>
            <a:chOff x="2802195" y="2576051"/>
            <a:chExt cx="2917568" cy="1959129"/>
          </a:xfrm>
        </p:grpSpPr>
        <p:sp>
          <p:nvSpPr>
            <p:cNvPr id="12" name="椭圆 11"/>
            <p:cNvSpPr/>
            <p:nvPr/>
          </p:nvSpPr>
          <p:spPr>
            <a:xfrm>
              <a:off x="2802195" y="3425032"/>
              <a:ext cx="1406011" cy="1078142"/>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3" name="椭圆 12"/>
            <p:cNvSpPr/>
            <p:nvPr/>
          </p:nvSpPr>
          <p:spPr>
            <a:xfrm>
              <a:off x="3401961" y="2576051"/>
              <a:ext cx="2172929" cy="927639"/>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4" name="椭圆 13"/>
            <p:cNvSpPr/>
            <p:nvPr/>
          </p:nvSpPr>
          <p:spPr>
            <a:xfrm>
              <a:off x="4375508" y="3277548"/>
              <a:ext cx="1344255" cy="1257632"/>
            </a:xfrm>
            <a:prstGeom prst="ellipse">
              <a:avLst/>
            </a:prstGeom>
            <a:noFill/>
            <a:ln w="28575"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spTree>
    <p:extLst>
      <p:ext uri="{BB962C8B-B14F-4D97-AF65-F5344CB8AC3E}">
        <p14:creationId xmlns:p14="http://schemas.microsoft.com/office/powerpoint/2010/main" val="1140070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GMM——</a:t>
            </a:r>
            <a:r>
              <a:rPr lang="zh-CN" altLang="en-US" dirty="0"/>
              <a:t>算法实例演示</a:t>
            </a:r>
          </a:p>
        </p:txBody>
      </p:sp>
      <p:pic>
        <p:nvPicPr>
          <p:cNvPr id="4" name="图片 3"/>
          <p:cNvPicPr>
            <a:picLocks noChangeAspect="1"/>
          </p:cNvPicPr>
          <p:nvPr/>
        </p:nvPicPr>
        <p:blipFill>
          <a:blip r:embed="rId3"/>
          <a:stretch>
            <a:fillRect/>
          </a:stretch>
        </p:blipFill>
        <p:spPr>
          <a:xfrm>
            <a:off x="1933575" y="1581150"/>
            <a:ext cx="8324850" cy="3695700"/>
          </a:xfrm>
          <a:prstGeom prst="rect">
            <a:avLst/>
          </a:prstGeom>
        </p:spPr>
      </p:pic>
      <p:grpSp>
        <p:nvGrpSpPr>
          <p:cNvPr id="5" name="组合 4"/>
          <p:cNvGrpSpPr/>
          <p:nvPr/>
        </p:nvGrpSpPr>
        <p:grpSpPr>
          <a:xfrm>
            <a:off x="2802195" y="2576049"/>
            <a:ext cx="2821856" cy="1959131"/>
            <a:chOff x="2802195" y="2576049"/>
            <a:chExt cx="2821856" cy="1959131"/>
          </a:xfrm>
        </p:grpSpPr>
        <p:sp>
          <p:nvSpPr>
            <p:cNvPr id="6" name="椭圆 5"/>
            <p:cNvSpPr/>
            <p:nvPr/>
          </p:nvSpPr>
          <p:spPr>
            <a:xfrm>
              <a:off x="2802195" y="3372464"/>
              <a:ext cx="1376515" cy="1130709"/>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7" name="椭圆 6"/>
            <p:cNvSpPr/>
            <p:nvPr/>
          </p:nvSpPr>
          <p:spPr>
            <a:xfrm>
              <a:off x="3280133" y="2576049"/>
              <a:ext cx="1675325" cy="1002893"/>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8" name="椭圆 7"/>
            <p:cNvSpPr/>
            <p:nvPr/>
          </p:nvSpPr>
          <p:spPr>
            <a:xfrm>
              <a:off x="4656649" y="2654710"/>
              <a:ext cx="967402" cy="1880470"/>
            </a:xfrm>
            <a:prstGeom prst="ellipse">
              <a:avLst/>
            </a:prstGeom>
            <a:noFill/>
            <a:ln w="28575"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grpSp>
        <p:nvGrpSpPr>
          <p:cNvPr id="10" name="组合 9"/>
          <p:cNvGrpSpPr/>
          <p:nvPr/>
        </p:nvGrpSpPr>
        <p:grpSpPr>
          <a:xfrm>
            <a:off x="7000567" y="2365324"/>
            <a:ext cx="2680368" cy="2179688"/>
            <a:chOff x="3018502" y="2355492"/>
            <a:chExt cx="2680368" cy="2179688"/>
          </a:xfrm>
        </p:grpSpPr>
        <p:sp>
          <p:nvSpPr>
            <p:cNvPr id="11" name="椭圆 10"/>
            <p:cNvSpPr/>
            <p:nvPr/>
          </p:nvSpPr>
          <p:spPr>
            <a:xfrm>
              <a:off x="3018502" y="3087330"/>
              <a:ext cx="1091382" cy="1415844"/>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2" name="椭圆 11"/>
            <p:cNvSpPr/>
            <p:nvPr/>
          </p:nvSpPr>
          <p:spPr>
            <a:xfrm>
              <a:off x="4060722" y="2355492"/>
              <a:ext cx="580103" cy="2137849"/>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sp>
          <p:nvSpPr>
            <p:cNvPr id="13" name="椭圆 12"/>
            <p:cNvSpPr/>
            <p:nvPr/>
          </p:nvSpPr>
          <p:spPr>
            <a:xfrm>
              <a:off x="4640825" y="2566217"/>
              <a:ext cx="1058045" cy="1968963"/>
            </a:xfrm>
            <a:prstGeom prst="ellipse">
              <a:avLst/>
            </a:prstGeom>
            <a:noFill/>
            <a:ln w="28575"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等线" panose="020F0502020204030204"/>
                <a:ea typeface="等线" panose="02010600030101010101" pitchFamily="2" charset="-122"/>
                <a:cs typeface="+mn-cs"/>
              </a:endParaRPr>
            </a:p>
          </p:txBody>
        </p:sp>
      </p:grpSp>
    </p:spTree>
    <p:extLst>
      <p:ext uri="{BB962C8B-B14F-4D97-AF65-F5344CB8AC3E}">
        <p14:creationId xmlns:p14="http://schemas.microsoft.com/office/powerpoint/2010/main" val="9577735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316853" y="376641"/>
            <a:ext cx="9351146" cy="635416"/>
          </a:xfrm>
        </p:spPr>
        <p:txBody>
          <a:bodyPr>
            <a:normAutofit fontScale="90000"/>
          </a:bodyPr>
          <a:lstStyle/>
          <a:p>
            <a:r>
              <a:rPr lang="zh-CN" altLang="en-US" sz="4800" dirty="0">
                <a:latin typeface="微软雅黑" panose="020B0503020204020204" pitchFamily="34" charset="-122"/>
                <a:ea typeface="微软雅黑" panose="020B0503020204020204" pitchFamily="34" charset="-122"/>
              </a:rPr>
              <a:t>层次聚类（</a:t>
            </a:r>
            <a:r>
              <a:rPr lang="en-US" altLang="zh-CN" sz="4800" dirty="0">
                <a:latin typeface="微软雅黑" panose="020B0503020204020204" pitchFamily="34" charset="-122"/>
                <a:ea typeface="微软雅黑" panose="020B0503020204020204" pitchFamily="34" charset="-122"/>
                <a:cs typeface="Times New Roman" panose="02020603050405020304" pitchFamily="18" charset="0"/>
              </a:rPr>
              <a:t>hierarchical clustering</a:t>
            </a:r>
            <a:r>
              <a:rPr lang="zh-CN" altLang="en-US" sz="4800" dirty="0">
                <a:latin typeface="微软雅黑" panose="020B0503020204020204" pitchFamily="34" charset="-122"/>
                <a:ea typeface="微软雅黑" panose="020B0503020204020204" pitchFamily="34" charset="-122"/>
              </a:rPr>
              <a:t>）</a:t>
            </a:r>
          </a:p>
        </p:txBody>
      </p:sp>
      <p:sp>
        <p:nvSpPr>
          <p:cNvPr id="3" name="副标题 2"/>
          <p:cNvSpPr>
            <a:spLocks noGrp="1"/>
          </p:cNvSpPr>
          <p:nvPr>
            <p:ph type="subTitle" idx="1"/>
          </p:nvPr>
        </p:nvSpPr>
        <p:spPr>
          <a:xfrm>
            <a:off x="165345" y="1429305"/>
            <a:ext cx="11654162" cy="4793942"/>
          </a:xfrm>
        </p:spPr>
        <p:txBody>
          <a:bodyPr/>
          <a:lstStyle/>
          <a:p>
            <a:pPr indent="457200" algn="l">
              <a:lnSpc>
                <a:spcPct val="150000"/>
              </a:lnSpc>
            </a:pP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上述的</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k-means</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算法确实是一种方便好用的聚类算法，但是始终有</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K</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值选择</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和</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初始聚类中心点</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选择的问题，而这些问题也会影响聚类的效果。为了避免这些问题，我们可以选择另外一种比较实用的聚类算法</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层次聚类算法（</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hierarchical clustering</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a:t>
            </a:r>
          </a:p>
          <a:p>
            <a:pPr indent="457200" algn="l">
              <a:lnSpc>
                <a:spcPct val="150000"/>
              </a:lnSpc>
            </a:pP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层次聚类试图在不同层次上对数据集进行划分，从而形成</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树形（</a:t>
            </a:r>
            <a:r>
              <a:rPr lang="en-US" altLang="zh-CN" b="1"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dendrogram</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的聚类结构，以此来记录</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聚合</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和</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分拆</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的过程。</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938968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89120" y="507169"/>
            <a:ext cx="10383175" cy="957648"/>
          </a:xfrm>
        </p:spPr>
        <p:txBody>
          <a:bodyPr/>
          <a:lstStyle/>
          <a:p>
            <a:r>
              <a:rPr lang="zh-CN" altLang="en-US" dirty="0">
                <a:latin typeface="微软雅黑" panose="020B0503020204020204" pitchFamily="34" charset="-122"/>
                <a:ea typeface="微软雅黑" panose="020B0503020204020204" pitchFamily="34" charset="-122"/>
              </a:rPr>
              <a:t>两种策略</a:t>
            </a:r>
          </a:p>
        </p:txBody>
      </p:sp>
      <p:sp>
        <p:nvSpPr>
          <p:cNvPr id="3" name="内容占位符 2"/>
          <p:cNvSpPr>
            <a:spLocks noGrp="1"/>
          </p:cNvSpPr>
          <p:nvPr>
            <p:ph idx="1"/>
          </p:nvPr>
        </p:nvSpPr>
        <p:spPr>
          <a:xfrm>
            <a:off x="705775" y="1890945"/>
            <a:ext cx="10515600" cy="4351338"/>
          </a:xfrm>
        </p:spPr>
        <p:txBody>
          <a:bodyPr/>
          <a:lstStyle/>
          <a:p>
            <a:pPr indent="457200">
              <a:lnSpc>
                <a:spcPct val="150000"/>
              </a:lnSpc>
            </a:pP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自底向上（</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Agglomerative</a:t>
            </a:r>
            <a:r>
              <a:rPr lang="zh-CN" altLang="en-US" sz="2000" dirty="0">
                <a:latin typeface="微软雅黑" panose="020B0503020204020204" pitchFamily="34" charset="-122"/>
                <a:ea typeface="微软雅黑" panose="020B0503020204020204" pitchFamily="34" charset="-122"/>
              </a:rPr>
              <a:t>）：也叫做</a:t>
            </a:r>
            <a:r>
              <a:rPr lang="zh-CN" altLang="en-US" sz="2000" b="1" dirty="0">
                <a:solidFill>
                  <a:srgbClr val="FF0000"/>
                </a:solidFill>
                <a:latin typeface="微软雅黑" panose="020B0503020204020204" pitchFamily="34" charset="-122"/>
                <a:ea typeface="微软雅黑" panose="020B0503020204020204" pitchFamily="34" charset="-122"/>
              </a:rPr>
              <a:t>凝聚法</a:t>
            </a:r>
            <a:r>
              <a:rPr lang="zh-CN" altLang="en-US" sz="2000" dirty="0">
                <a:latin typeface="微软雅黑" panose="020B0503020204020204" pitchFamily="34" charset="-122"/>
                <a:ea typeface="微软雅黑" panose="020B0503020204020204" pitchFamily="34" charset="-122"/>
              </a:rPr>
              <a:t>，指的是初始时将每个样本点当做一个类簇，所以原始类簇的个数等于样本点的个数，然后依据某种准则合并这些初始的类簇，直到达到某种条件或者达到设定的分类数目。</a:t>
            </a:r>
            <a:endParaRPr lang="en-US" altLang="zh-CN" sz="2000" dirty="0">
              <a:latin typeface="微软雅黑" panose="020B0503020204020204" pitchFamily="34" charset="-122"/>
              <a:ea typeface="微软雅黑" panose="020B0503020204020204" pitchFamily="34" charset="-122"/>
            </a:endParaRPr>
          </a:p>
          <a:p>
            <a:pPr indent="457200">
              <a:lnSpc>
                <a:spcPct val="150000"/>
              </a:lnSpc>
            </a:pP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自顶向下（</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Divisive</a:t>
            </a:r>
            <a:r>
              <a:rPr lang="zh-CN" altLang="en-US" sz="2000" dirty="0">
                <a:latin typeface="微软雅黑" panose="020B0503020204020204" pitchFamily="34" charset="-122"/>
                <a:ea typeface="微软雅黑" panose="020B0503020204020204" pitchFamily="34" charset="-122"/>
              </a:rPr>
              <a:t>）：也叫做</a:t>
            </a:r>
            <a:r>
              <a:rPr lang="zh-CN" altLang="en-US" sz="2000" b="1" dirty="0">
                <a:solidFill>
                  <a:srgbClr val="FF0000"/>
                </a:solidFill>
                <a:latin typeface="微软雅黑" panose="020B0503020204020204" pitchFamily="34" charset="-122"/>
                <a:ea typeface="微软雅黑" panose="020B0503020204020204" pitchFamily="34" charset="-122"/>
              </a:rPr>
              <a:t>分裂法，</a:t>
            </a:r>
            <a:r>
              <a:rPr lang="zh-CN" altLang="en-US" sz="2000" dirty="0">
                <a:latin typeface="微软雅黑" panose="020B0503020204020204" pitchFamily="34" charset="-122"/>
                <a:ea typeface="微软雅黑" panose="020B0503020204020204" pitchFamily="34" charset="-122"/>
              </a:rPr>
              <a:t>指的是初始时将所有的样本归为一个类簇，然后依据某种准则进行逐渐的分裂，直到达到某种条件或者达到设定的分类数目</a:t>
            </a:r>
            <a:endParaRPr lang="en-US" altLang="zh-CN" sz="200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2640151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1259" y="159799"/>
            <a:ext cx="11205840" cy="905522"/>
          </a:xfrm>
        </p:spPr>
        <p:txBody>
          <a:bodyPr>
            <a:noAutofit/>
          </a:bodyPr>
          <a:lstStyle/>
          <a:p>
            <a:pPr>
              <a:lnSpc>
                <a:spcPct val="150000"/>
              </a:lnSpc>
            </a:pPr>
            <a:br>
              <a:rPr lang="zh-CN" altLang="en-US" sz="3200" dirty="0">
                <a:latin typeface="微软雅黑" panose="020B0503020204020204" pitchFamily="34" charset="-122"/>
                <a:ea typeface="微软雅黑" panose="020B0503020204020204" pitchFamily="34" charset="-122"/>
              </a:rPr>
            </a:br>
            <a:r>
              <a:rPr lang="zh-CN" altLang="en-US" sz="3600" dirty="0">
                <a:latin typeface="微软雅黑" panose="020B0503020204020204" pitchFamily="34" charset="-122"/>
                <a:ea typeface="微软雅黑" panose="020B0503020204020204" pitchFamily="34" charset="-122"/>
              </a:rPr>
              <a:t>聚合聚类算法（</a:t>
            </a:r>
            <a:r>
              <a:rPr lang="en-US" altLang="zh-CN" sz="3600" dirty="0">
                <a:latin typeface="微软雅黑" panose="020B0503020204020204" pitchFamily="34" charset="-122"/>
                <a:ea typeface="微软雅黑" panose="020B0503020204020204" pitchFamily="34" charset="-122"/>
              </a:rPr>
              <a:t>AGNES</a:t>
            </a:r>
            <a:r>
              <a:rPr lang="zh-CN" altLang="en-US" sz="3600" dirty="0">
                <a:latin typeface="微软雅黑" panose="020B0503020204020204" pitchFamily="34" charset="-122"/>
                <a:ea typeface="微软雅黑" panose="020B0503020204020204" pitchFamily="34" charset="-122"/>
              </a:rPr>
              <a:t>，</a:t>
            </a:r>
            <a:r>
              <a:rPr lang="en-US" altLang="zh-CN" sz="3600" dirty="0" err="1">
                <a:latin typeface="微软雅黑" panose="020B0503020204020204" pitchFamily="34" charset="-122"/>
                <a:ea typeface="微软雅黑" panose="020B0503020204020204" pitchFamily="34" charset="-122"/>
              </a:rPr>
              <a:t>AGglomerative</a:t>
            </a:r>
            <a:r>
              <a:rPr lang="en-US" altLang="zh-CN" sz="3600" dirty="0">
                <a:latin typeface="微软雅黑" panose="020B0503020204020204" pitchFamily="34" charset="-122"/>
                <a:ea typeface="微软雅黑" panose="020B0503020204020204" pitchFamily="34" charset="-122"/>
              </a:rPr>
              <a:t> </a:t>
            </a:r>
            <a:r>
              <a:rPr lang="en-US" altLang="zh-CN" sz="3600" dirty="0" err="1">
                <a:latin typeface="微软雅黑" panose="020B0503020204020204" pitchFamily="34" charset="-122"/>
                <a:ea typeface="微软雅黑" panose="020B0503020204020204" pitchFamily="34" charset="-122"/>
              </a:rPr>
              <a:t>NESting</a:t>
            </a:r>
            <a:r>
              <a:rPr lang="zh-CN" altLang="en-US" sz="3600" dirty="0">
                <a:latin typeface="微软雅黑" panose="020B0503020204020204" pitchFamily="34" charset="-122"/>
                <a:ea typeface="微软雅黑" panose="020B0503020204020204" pitchFamily="34" charset="-122"/>
              </a:rPr>
              <a:t>）</a:t>
            </a:r>
          </a:p>
        </p:txBody>
      </p:sp>
      <p:sp>
        <p:nvSpPr>
          <p:cNvPr id="3" name="内容占位符 2"/>
          <p:cNvSpPr>
            <a:spLocks noGrp="1"/>
          </p:cNvSpPr>
          <p:nvPr>
            <p:ph idx="1"/>
          </p:nvPr>
        </p:nvSpPr>
        <p:spPr>
          <a:xfrm>
            <a:off x="530440" y="2015231"/>
            <a:ext cx="11170329" cy="4277142"/>
          </a:xfrm>
        </p:spPr>
        <p:txBody>
          <a:bodyPr>
            <a:normAutofit/>
          </a:bodyPr>
          <a:lstStyle/>
          <a:p>
            <a:pPr>
              <a:lnSpc>
                <a:spcPct val="150000"/>
              </a:lnSpc>
            </a:pPr>
            <a:r>
              <a:rPr lang="zh-CN" altLang="en-US" sz="2000" dirty="0">
                <a:latin typeface="微软雅黑" panose="020B0503020204020204" pitchFamily="34" charset="-122"/>
                <a:ea typeface="微软雅黑" panose="020B0503020204020204" pitchFamily="34" charset="-122"/>
              </a:rPr>
              <a:t>是更加常用的层次聚类算法，其基础算法十分简单：</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1.	</a:t>
            </a:r>
            <a:r>
              <a:rPr lang="zh-CN" altLang="en-US" sz="2000" dirty="0">
                <a:latin typeface="微软雅黑" panose="020B0503020204020204" pitchFamily="34" charset="-122"/>
                <a:ea typeface="微软雅黑" panose="020B0503020204020204" pitchFamily="34" charset="-122"/>
              </a:rPr>
              <a:t>初始化</a:t>
            </a:r>
            <a:r>
              <a:rPr lang="zh-CN" altLang="en-US" sz="2000" b="1" dirty="0">
                <a:solidFill>
                  <a:srgbClr val="FF0000"/>
                </a:solidFill>
                <a:latin typeface="微软雅黑" panose="020B0503020204020204" pitchFamily="34" charset="-122"/>
                <a:ea typeface="微软雅黑" panose="020B0503020204020204" pitchFamily="34" charset="-122"/>
              </a:rPr>
              <a:t>距离矩阵</a:t>
            </a:r>
            <a:r>
              <a:rPr lang="en-US" altLang="zh-CN" sz="2000" b="1" dirty="0">
                <a:solidFill>
                  <a:srgbClr val="FF0000"/>
                </a:solidFill>
                <a:latin typeface="微软雅黑" panose="020B0503020204020204" pitchFamily="34" charset="-122"/>
                <a:ea typeface="微软雅黑" panose="020B0503020204020204" pitchFamily="34" charset="-122"/>
              </a:rPr>
              <a:t>(proximity matrix)</a:t>
            </a:r>
            <a:r>
              <a:rPr lang="zh-CN" altLang="en-US" sz="2000" b="1"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用来记录聚类簇之间的某种距离</a:t>
            </a:r>
            <a:endParaRPr lang="en-US" altLang="zh-CN" sz="2000" b="1"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	2.	</a:t>
            </a:r>
            <a:r>
              <a:rPr lang="zh-CN" altLang="en-US" sz="2000" dirty="0">
                <a:latin typeface="微软雅黑" panose="020B0503020204020204" pitchFamily="34" charset="-122"/>
                <a:ea typeface="微软雅黑" panose="020B0503020204020204" pitchFamily="34" charset="-122"/>
              </a:rPr>
              <a:t>将数据集中的每一个样本看作一个初始聚类簇</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	Repeat</a:t>
            </a:r>
          </a:p>
          <a:p>
            <a:pPr marL="0" indent="0">
              <a:lnSpc>
                <a:spcPct val="150000"/>
              </a:lnSpc>
              <a:buNone/>
            </a:pP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合并距离最近的两个聚类簇</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更新距离矩阵</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	Until	  </a:t>
            </a:r>
            <a:r>
              <a:rPr lang="zh-CN" altLang="en-US" sz="2000" dirty="0">
                <a:latin typeface="微软雅黑" panose="020B0503020204020204" pitchFamily="34" charset="-122"/>
                <a:ea typeface="微软雅黑" panose="020B0503020204020204" pitchFamily="34" charset="-122"/>
              </a:rPr>
              <a:t>达到预设的聚类簇个数（例如最后设置为一个聚类簇）</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1295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4156647-6FCF-45F0-99BE-F516C79820D3}"/>
              </a:ext>
            </a:extLst>
          </p:cNvPr>
          <p:cNvSpPr>
            <a:spLocks noGrp="1"/>
          </p:cNvSpPr>
          <p:nvPr>
            <p:ph idx="1"/>
          </p:nvPr>
        </p:nvSpPr>
        <p:spPr>
          <a:xfrm>
            <a:off x="838200" y="1825625"/>
            <a:ext cx="10515600" cy="4351338"/>
          </a:xfrm>
        </p:spPr>
        <p:txBody>
          <a:bodyPr/>
          <a:lstStyle/>
          <a:p>
            <a:r>
              <a:rPr lang="zh-CN" altLang="en-US" dirty="0"/>
              <a:t>报数游戏</a:t>
            </a:r>
          </a:p>
        </p:txBody>
      </p:sp>
      <p:sp>
        <p:nvSpPr>
          <p:cNvPr id="2" name="标题 1">
            <a:extLst>
              <a:ext uri="{FF2B5EF4-FFF2-40B4-BE49-F238E27FC236}">
                <a16:creationId xmlns:a16="http://schemas.microsoft.com/office/drawing/2014/main" id="{BEC5CCE2-5406-4520-AB1C-ED48979921BD}"/>
              </a:ext>
            </a:extLst>
          </p:cNvPr>
          <p:cNvSpPr>
            <a:spLocks noGrp="1"/>
          </p:cNvSpPr>
          <p:nvPr>
            <p:ph type="title"/>
          </p:nvPr>
        </p:nvSpPr>
        <p:spPr/>
        <p:txBody>
          <a:bodyPr/>
          <a:lstStyle/>
          <a:p>
            <a:r>
              <a:rPr lang="zh-CN" altLang="en-US" dirty="0"/>
              <a:t>聚类</a:t>
            </a:r>
            <a:r>
              <a:rPr lang="en-US" altLang="zh-CN" dirty="0"/>
              <a:t>Clustering</a:t>
            </a:r>
            <a:endParaRPr lang="zh-CN" altLang="en-US" dirty="0"/>
          </a:p>
        </p:txBody>
      </p:sp>
      <p:sp>
        <p:nvSpPr>
          <p:cNvPr id="4" name="椭圆 3">
            <a:extLst>
              <a:ext uri="{FF2B5EF4-FFF2-40B4-BE49-F238E27FC236}">
                <a16:creationId xmlns:a16="http://schemas.microsoft.com/office/drawing/2014/main" id="{8CA1BD97-B4D0-40EA-860E-D192BCD26E31}"/>
              </a:ext>
            </a:extLst>
          </p:cNvPr>
          <p:cNvSpPr/>
          <p:nvPr/>
        </p:nvSpPr>
        <p:spPr>
          <a:xfrm>
            <a:off x="2823281" y="3924737"/>
            <a:ext cx="410658" cy="4106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8877257-FC2A-4298-B4BE-413149352433}"/>
              </a:ext>
            </a:extLst>
          </p:cNvPr>
          <p:cNvSpPr/>
          <p:nvPr/>
        </p:nvSpPr>
        <p:spPr>
          <a:xfrm>
            <a:off x="5305255" y="5296880"/>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28C131AB-2B56-40BD-9167-1EC9C8BA73B1}"/>
              </a:ext>
            </a:extLst>
          </p:cNvPr>
          <p:cNvSpPr/>
          <p:nvPr/>
        </p:nvSpPr>
        <p:spPr>
          <a:xfrm>
            <a:off x="2565249" y="3857269"/>
            <a:ext cx="410658" cy="4106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3722704-4DE1-48D3-8982-F3A3AB4990CE}"/>
              </a:ext>
            </a:extLst>
          </p:cNvPr>
          <p:cNvSpPr/>
          <p:nvPr/>
        </p:nvSpPr>
        <p:spPr>
          <a:xfrm>
            <a:off x="5408834" y="5551063"/>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399E39F-26BC-45C2-904D-FB93AF727743}"/>
              </a:ext>
            </a:extLst>
          </p:cNvPr>
          <p:cNvSpPr/>
          <p:nvPr/>
        </p:nvSpPr>
        <p:spPr>
          <a:xfrm>
            <a:off x="2766473" y="4131671"/>
            <a:ext cx="410658" cy="4106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5CF2529-9ADD-47BB-B348-EF5086FC4335}"/>
              </a:ext>
            </a:extLst>
          </p:cNvPr>
          <p:cNvSpPr/>
          <p:nvPr/>
        </p:nvSpPr>
        <p:spPr>
          <a:xfrm>
            <a:off x="2561144" y="3992205"/>
            <a:ext cx="410658" cy="4106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FBD0BBE-2B9A-42DF-BA79-B087EE1659B4}"/>
              </a:ext>
            </a:extLst>
          </p:cNvPr>
          <p:cNvSpPr/>
          <p:nvPr/>
        </p:nvSpPr>
        <p:spPr>
          <a:xfrm>
            <a:off x="4828891" y="337718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C85001-5C87-4FA0-874A-F237619E7796}"/>
              </a:ext>
            </a:extLst>
          </p:cNvPr>
          <p:cNvSpPr/>
          <p:nvPr/>
        </p:nvSpPr>
        <p:spPr>
          <a:xfrm>
            <a:off x="4828891" y="3512126"/>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41C615D-84CE-4907-8E71-79564F2B4818}"/>
              </a:ext>
            </a:extLst>
          </p:cNvPr>
          <p:cNvSpPr/>
          <p:nvPr/>
        </p:nvSpPr>
        <p:spPr>
          <a:xfrm>
            <a:off x="5405187" y="5453355"/>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4253DC74-DF7D-46FB-88EE-92DD4C31C322}"/>
              </a:ext>
            </a:extLst>
          </p:cNvPr>
          <p:cNvSpPr txBox="1"/>
          <p:nvPr/>
        </p:nvSpPr>
        <p:spPr>
          <a:xfrm>
            <a:off x="4104520" y="4130066"/>
            <a:ext cx="590226" cy="1015663"/>
          </a:xfrm>
          <a:prstGeom prst="rect">
            <a:avLst/>
          </a:prstGeom>
          <a:noFill/>
        </p:spPr>
        <p:txBody>
          <a:bodyPr wrap="none" rtlCol="0">
            <a:spAutoFit/>
          </a:bodyPr>
          <a:lstStyle/>
          <a:p>
            <a:r>
              <a:rPr lang="en-US" altLang="zh-CN" sz="6000" dirty="0">
                <a:solidFill>
                  <a:srgbClr val="C00000"/>
                </a:solidFill>
              </a:rPr>
              <a:t>3</a:t>
            </a:r>
            <a:endParaRPr lang="zh-CN" altLang="en-US" sz="6000" dirty="0">
              <a:solidFill>
                <a:srgbClr val="C00000"/>
              </a:solidFill>
            </a:endParaRPr>
          </a:p>
        </p:txBody>
      </p:sp>
    </p:spTree>
    <p:extLst>
      <p:ext uri="{BB962C8B-B14F-4D97-AF65-F5344CB8AC3E}">
        <p14:creationId xmlns:p14="http://schemas.microsoft.com/office/powerpoint/2010/main" val="1740041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726827"/>
          </a:xfrm>
        </p:spPr>
        <p:txBody>
          <a:bodyPr>
            <a:normAutofit/>
          </a:bodyPr>
          <a:lstStyle/>
          <a:p>
            <a:r>
              <a:rPr lang="zh-CN" altLang="en-US" sz="3600" dirty="0">
                <a:latin typeface="微软雅黑" panose="020B0503020204020204" pitchFamily="34" charset="-122"/>
                <a:ea typeface="微软雅黑" panose="020B0503020204020204" pitchFamily="34" charset="-122"/>
              </a:rPr>
              <a:t>关键因素：聚类簇间的距离度量</a:t>
            </a:r>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6029" y="1145857"/>
            <a:ext cx="5332313" cy="2341837"/>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2450" y="863044"/>
            <a:ext cx="2352582" cy="2624650"/>
          </a:xfrm>
          <a:prstGeom prst="rect">
            <a:avLst/>
          </a:prstGeom>
        </p:spPr>
      </p:pic>
      <p:sp>
        <p:nvSpPr>
          <p:cNvPr id="7" name="文本框 6"/>
          <p:cNvSpPr txBox="1"/>
          <p:nvPr/>
        </p:nvSpPr>
        <p:spPr>
          <a:xfrm>
            <a:off x="260619" y="3541598"/>
            <a:ext cx="11804134" cy="3831818"/>
          </a:xfrm>
          <a:prstGeom prst="rect">
            <a:avLst/>
          </a:prstGeom>
          <a:noFill/>
        </p:spPr>
        <p:txBody>
          <a:bodyPr wrap="square" rtlCol="0">
            <a:spAutoFit/>
          </a:bodyPr>
          <a:lstStyle/>
          <a:p>
            <a:pPr>
              <a:lnSpc>
                <a:spcPct val="150000"/>
              </a:lnSpc>
            </a:pPr>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最小距离：取两个类簇中</a:t>
            </a:r>
            <a:r>
              <a:rPr lang="zh-CN" altLang="en-US" b="1" dirty="0">
                <a:solidFill>
                  <a:srgbClr val="FF0000"/>
                </a:solidFill>
                <a:latin typeface="微软雅黑" panose="020B0503020204020204" pitchFamily="34" charset="-122"/>
                <a:ea typeface="微软雅黑" panose="020B0503020204020204" pitchFamily="34" charset="-122"/>
              </a:rPr>
              <a:t>距离最近的两个样本</a:t>
            </a:r>
            <a:r>
              <a:rPr lang="zh-CN" altLang="en-US" dirty="0">
                <a:latin typeface="微软雅黑" panose="020B0503020204020204" pitchFamily="34" charset="-122"/>
                <a:ea typeface="微软雅黑" panose="020B0503020204020204" pitchFamily="34" charset="-122"/>
              </a:rPr>
              <a:t>的距离作为这两个类簇的距离，此时称</a:t>
            </a:r>
            <a:r>
              <a:rPr lang="en-US" altLang="zh-CN" dirty="0">
                <a:latin typeface="微软雅黑" panose="020B0503020204020204" pitchFamily="34" charset="-122"/>
                <a:ea typeface="微软雅黑" panose="020B0503020204020204" pitchFamily="34" charset="-122"/>
              </a:rPr>
              <a:t>AGNES</a:t>
            </a:r>
            <a:r>
              <a:rPr lang="zh-CN" altLang="en-US" dirty="0">
                <a:latin typeface="微软雅黑" panose="020B0503020204020204" pitchFamily="34" charset="-122"/>
                <a:ea typeface="微软雅黑" panose="020B0503020204020204" pitchFamily="34" charset="-122"/>
              </a:rPr>
              <a:t>算法为单链接</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最大距离：取两个类簇中</a:t>
            </a:r>
            <a:r>
              <a:rPr lang="zh-CN" altLang="en-US" b="1" dirty="0">
                <a:solidFill>
                  <a:srgbClr val="FF0000"/>
                </a:solidFill>
                <a:latin typeface="微软雅黑" panose="020B0503020204020204" pitchFamily="34" charset="-122"/>
                <a:ea typeface="微软雅黑" panose="020B0503020204020204" pitchFamily="34" charset="-122"/>
              </a:rPr>
              <a:t>距离最远的两个样本</a:t>
            </a:r>
            <a:r>
              <a:rPr lang="zh-CN" altLang="en-US" dirty="0">
                <a:latin typeface="微软雅黑" panose="020B0503020204020204" pitchFamily="34" charset="-122"/>
                <a:ea typeface="微软雅黑" panose="020B0503020204020204" pitchFamily="34" charset="-122"/>
              </a:rPr>
              <a:t>的距离作为这两个类簇的距离，此时称</a:t>
            </a:r>
            <a:r>
              <a:rPr lang="en-US" altLang="zh-CN" dirty="0">
                <a:latin typeface="微软雅黑" panose="020B0503020204020204" pitchFamily="34" charset="-122"/>
                <a:ea typeface="微软雅黑" panose="020B0503020204020204" pitchFamily="34" charset="-122"/>
              </a:rPr>
              <a:t>AGNES</a:t>
            </a:r>
            <a:r>
              <a:rPr lang="zh-CN" altLang="en-US" dirty="0">
                <a:latin typeface="微软雅黑" panose="020B0503020204020204" pitchFamily="34" charset="-122"/>
                <a:ea typeface="微软雅黑" panose="020B0503020204020204" pitchFamily="34" charset="-122"/>
              </a:rPr>
              <a:t>算法为全链接</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rPr>
              <a:t>平均距离：把两个类簇中的样本两两间的距离全部放在一起求一个</a:t>
            </a:r>
            <a:r>
              <a:rPr lang="zh-CN" altLang="en-US" b="1" dirty="0">
                <a:solidFill>
                  <a:srgbClr val="FF0000"/>
                </a:solidFill>
                <a:latin typeface="微软雅黑" panose="020B0503020204020204" pitchFamily="34" charset="-122"/>
                <a:ea typeface="微软雅黑" panose="020B0503020204020204" pitchFamily="34" charset="-122"/>
              </a:rPr>
              <a:t>平均值</a:t>
            </a:r>
            <a:r>
              <a:rPr lang="zh-CN" altLang="en-US" dirty="0">
                <a:latin typeface="微软雅黑" panose="020B0503020204020204" pitchFamily="34" charset="-122"/>
                <a:ea typeface="微软雅黑" panose="020B0503020204020204" pitchFamily="34" charset="-122"/>
              </a:rPr>
              <a:t>作为这两个类簇距离，称为均连接</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 取两两距离的</a:t>
            </a:r>
            <a:r>
              <a:rPr lang="zh-CN" altLang="en-US" b="1" dirty="0">
                <a:solidFill>
                  <a:srgbClr val="FF0000"/>
                </a:solidFill>
                <a:latin typeface="微软雅黑" panose="020B0503020204020204" pitchFamily="34" charset="-122"/>
                <a:ea typeface="微软雅黑" panose="020B0503020204020204" pitchFamily="34" charset="-122"/>
              </a:rPr>
              <a:t>中间值</a:t>
            </a:r>
            <a:r>
              <a:rPr lang="zh-CN" altLang="en-US" dirty="0">
                <a:latin typeface="微软雅黑" panose="020B0503020204020204" pitchFamily="34" charset="-122"/>
                <a:ea typeface="微软雅黑" panose="020B0503020204020204" pitchFamily="34" charset="-122"/>
              </a:rPr>
              <a:t>作为类簇距离，与取均值相比更加能够解除个别偏离样本对结果的干扰</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5 </a:t>
            </a:r>
            <a:r>
              <a:rPr lang="zh-CN" altLang="en-US" dirty="0">
                <a:latin typeface="微软雅黑" panose="020B0503020204020204" pitchFamily="34" charset="-122"/>
                <a:ea typeface="微软雅黑" panose="020B0503020204020204" pitchFamily="34" charset="-122"/>
              </a:rPr>
              <a:t>把两个类簇中的样本两两间的距离全部放在一起求和然后除以两个集合中的元素个数作为类簇距离</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6 </a:t>
            </a:r>
            <a:r>
              <a:rPr lang="zh-CN" altLang="en-US" dirty="0">
                <a:latin typeface="微软雅黑" panose="020B0503020204020204" pitchFamily="34" charset="-122"/>
                <a:ea typeface="微软雅黑" panose="020B0503020204020204" pitchFamily="34" charset="-122"/>
              </a:rPr>
              <a:t>求每个类簇的</a:t>
            </a:r>
            <a:r>
              <a:rPr lang="zh-CN" altLang="en-US" b="1" dirty="0">
                <a:solidFill>
                  <a:srgbClr val="FF0000"/>
                </a:solidFill>
                <a:latin typeface="微软雅黑" panose="020B0503020204020204" pitchFamily="34" charset="-122"/>
                <a:ea typeface="微软雅黑" panose="020B0503020204020204" pitchFamily="34" charset="-122"/>
              </a:rPr>
              <a:t>中心点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就是将类簇中的所有样本的对应维度相加然后再除以样本个数得到的一个向量</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，然后用中心点代替类簇再去求类簇间的距离</a:t>
            </a:r>
            <a:endParaRPr lang="en-US" altLang="zh-CN" dirty="0">
              <a:latin typeface="微软雅黑" panose="020B0503020204020204" pitchFamily="34" charset="-122"/>
              <a:ea typeface="微软雅黑" panose="020B0503020204020204" pitchFamily="34" charset="-122"/>
            </a:endParaRPr>
          </a:p>
          <a:p>
            <a:pPr>
              <a:lnSpc>
                <a:spcPct val="150000"/>
              </a:lnSpc>
            </a:pPr>
            <a:r>
              <a:rPr lang="en-US" altLang="zh-CN" dirty="0">
                <a:latin typeface="微软雅黑" panose="020B0503020204020204" pitchFamily="34" charset="-122"/>
                <a:ea typeface="微软雅黑" panose="020B0503020204020204" pitchFamily="34" charset="-122"/>
              </a:rPr>
              <a:t>7 </a:t>
            </a:r>
            <a:r>
              <a:rPr lang="zh-CN" altLang="en-US" dirty="0">
                <a:latin typeface="微软雅黑" panose="020B0503020204020204" pitchFamily="34" charset="-122"/>
                <a:ea typeface="微软雅黑" panose="020B0503020204020204" pitchFamily="34" charset="-122"/>
              </a:rPr>
              <a:t>其他方法</a:t>
            </a:r>
            <a:r>
              <a:rPr lang="en-US" altLang="zh-CN" dirty="0">
                <a:latin typeface="微软雅黑" panose="020B0503020204020204" pitchFamily="34" charset="-122"/>
                <a:ea typeface="微软雅黑" panose="020B0503020204020204" pitchFamily="34" charset="-122"/>
              </a:rPr>
              <a:t>…</a:t>
            </a:r>
          </a:p>
          <a:p>
            <a:pPr>
              <a:lnSpc>
                <a:spcPct val="150000"/>
              </a:lnSpc>
            </a:pP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6356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3591" y="203020"/>
            <a:ext cx="10347664" cy="638052"/>
          </a:xfrm>
        </p:spPr>
        <p:txBody>
          <a:bodyPr>
            <a:normAutofit fontScale="90000"/>
          </a:bodyPr>
          <a:lstStyle/>
          <a:p>
            <a:r>
              <a:rPr lang="zh-CN" altLang="en-US" dirty="0">
                <a:latin typeface="微软雅黑" panose="020B0503020204020204" pitchFamily="34" charset="-122"/>
                <a:ea typeface="微软雅黑" panose="020B0503020204020204" pitchFamily="34" charset="-122"/>
              </a:rPr>
              <a:t>最小距离度量的优缺点</a:t>
            </a:r>
            <a:endParaRPr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0451" y="1020157"/>
            <a:ext cx="3366972" cy="2261685"/>
          </a:xfrm>
        </p:spPr>
      </p:pic>
      <p:sp>
        <p:nvSpPr>
          <p:cNvPr id="5" name="文本框 4"/>
          <p:cNvSpPr txBox="1"/>
          <p:nvPr/>
        </p:nvSpPr>
        <p:spPr>
          <a:xfrm>
            <a:off x="280332" y="3375823"/>
            <a:ext cx="10418685"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优点：可以较好地处理</a:t>
            </a:r>
            <a:r>
              <a:rPr lang="zh-CN" altLang="en-US" b="1" dirty="0">
                <a:solidFill>
                  <a:srgbClr val="FF0000"/>
                </a:solidFill>
                <a:latin typeface="微软雅黑" panose="020B0503020204020204" pitchFamily="34" charset="-122"/>
                <a:ea typeface="微软雅黑" panose="020B0503020204020204" pitchFamily="34" charset="-122"/>
              </a:rPr>
              <a:t>非椭圆形</a:t>
            </a:r>
            <a:r>
              <a:rPr lang="zh-CN" altLang="en-US" dirty="0">
                <a:latin typeface="微软雅黑" panose="020B0503020204020204" pitchFamily="34" charset="-122"/>
                <a:ea typeface="微软雅黑" panose="020B0503020204020204" pitchFamily="34" charset="-122"/>
              </a:rPr>
              <a:t>的数据分布</a:t>
            </a: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8652" y="1020157"/>
            <a:ext cx="3368105" cy="2216729"/>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8192" y="3805774"/>
            <a:ext cx="2652828" cy="2218447"/>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3720" y="4010472"/>
            <a:ext cx="2684950" cy="1809049"/>
          </a:xfrm>
          <a:prstGeom prst="rect">
            <a:avLst/>
          </a:prstGeom>
        </p:spPr>
      </p:pic>
      <p:pic>
        <p:nvPicPr>
          <p:cNvPr id="9" name="图片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71370" y="4010472"/>
            <a:ext cx="2585345" cy="1822926"/>
          </a:xfrm>
          <a:prstGeom prst="rect">
            <a:avLst/>
          </a:prstGeom>
        </p:spPr>
      </p:pic>
      <p:sp>
        <p:nvSpPr>
          <p:cNvPr id="10" name="文本框 9"/>
          <p:cNvSpPr txBox="1"/>
          <p:nvPr/>
        </p:nvSpPr>
        <p:spPr>
          <a:xfrm>
            <a:off x="383591" y="6276428"/>
            <a:ext cx="10347664"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缺点：对</a:t>
            </a:r>
            <a:r>
              <a:rPr lang="zh-CN" altLang="en-US" b="1" dirty="0">
                <a:solidFill>
                  <a:srgbClr val="FF0000"/>
                </a:solidFill>
                <a:latin typeface="微软雅黑" panose="020B0503020204020204" pitchFamily="34" charset="-122"/>
                <a:ea typeface="微软雅黑" panose="020B0503020204020204" pitchFamily="34" charset="-122"/>
              </a:rPr>
              <a:t>噪声</a:t>
            </a:r>
            <a:r>
              <a:rPr lang="zh-CN" altLang="en-US" dirty="0">
                <a:latin typeface="微软雅黑" panose="020B0503020204020204" pitchFamily="34" charset="-122"/>
                <a:ea typeface="微软雅黑" panose="020B0503020204020204" pitchFamily="34" charset="-122"/>
              </a:rPr>
              <a:t>和</a:t>
            </a:r>
            <a:r>
              <a:rPr lang="zh-CN" altLang="en-US" b="1" dirty="0">
                <a:solidFill>
                  <a:srgbClr val="FF0000"/>
                </a:solidFill>
                <a:latin typeface="微软雅黑" panose="020B0503020204020204" pitchFamily="34" charset="-122"/>
                <a:ea typeface="微软雅黑" panose="020B0503020204020204" pitchFamily="34" charset="-122"/>
              </a:rPr>
              <a:t>极端值</a:t>
            </a:r>
            <a:r>
              <a:rPr lang="zh-CN" altLang="en-US" dirty="0">
                <a:latin typeface="微软雅黑" panose="020B0503020204020204" pitchFamily="34" charset="-122"/>
                <a:ea typeface="微软雅黑" panose="020B0503020204020204" pitchFamily="34" charset="-122"/>
              </a:rPr>
              <a:t>比较敏感</a:t>
            </a:r>
          </a:p>
        </p:txBody>
      </p:sp>
      <p:sp>
        <p:nvSpPr>
          <p:cNvPr id="11" name="文本框 10"/>
          <p:cNvSpPr txBox="1"/>
          <p:nvPr/>
        </p:nvSpPr>
        <p:spPr>
          <a:xfrm>
            <a:off x="8453022" y="5910574"/>
            <a:ext cx="186431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聚类后的类别</a:t>
            </a:r>
          </a:p>
        </p:txBody>
      </p:sp>
      <p:sp>
        <p:nvSpPr>
          <p:cNvPr id="12" name="文本框 11"/>
          <p:cNvSpPr txBox="1"/>
          <p:nvPr/>
        </p:nvSpPr>
        <p:spPr>
          <a:xfrm>
            <a:off x="4767309" y="5907096"/>
            <a:ext cx="186431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实际的类别</a:t>
            </a:r>
          </a:p>
        </p:txBody>
      </p:sp>
      <p:sp>
        <p:nvSpPr>
          <p:cNvPr id="13" name="文本框 12"/>
          <p:cNvSpPr txBox="1"/>
          <p:nvPr/>
        </p:nvSpPr>
        <p:spPr>
          <a:xfrm>
            <a:off x="7590549" y="3293466"/>
            <a:ext cx="186431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聚类后的类别</a:t>
            </a:r>
          </a:p>
        </p:txBody>
      </p:sp>
      <p:cxnSp>
        <p:nvCxnSpPr>
          <p:cNvPr id="15" name="直接箭头连接符 14"/>
          <p:cNvCxnSpPr/>
          <p:nvPr/>
        </p:nvCxnSpPr>
        <p:spPr>
          <a:xfrm>
            <a:off x="8540318" y="4252404"/>
            <a:ext cx="142043" cy="2396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7959922" y="3737975"/>
            <a:ext cx="986199" cy="48268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噪声点</a:t>
            </a:r>
          </a:p>
        </p:txBody>
      </p:sp>
    </p:spTree>
    <p:extLst>
      <p:ext uri="{BB962C8B-B14F-4D97-AF65-F5344CB8AC3E}">
        <p14:creationId xmlns:p14="http://schemas.microsoft.com/office/powerpoint/2010/main" val="745391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3591" y="203020"/>
            <a:ext cx="10347664" cy="638052"/>
          </a:xfrm>
        </p:spPr>
        <p:txBody>
          <a:bodyPr>
            <a:normAutofit fontScale="90000"/>
          </a:bodyPr>
          <a:lstStyle/>
          <a:p>
            <a:r>
              <a:rPr lang="zh-CN" altLang="en-US" dirty="0">
                <a:latin typeface="微软雅黑" panose="020B0503020204020204" pitchFamily="34" charset="-122"/>
                <a:ea typeface="微软雅黑" panose="020B0503020204020204" pitchFamily="34" charset="-122"/>
              </a:rPr>
              <a:t>最大距离度量的优缺点</a:t>
            </a:r>
            <a:endParaRPr lang="zh-CN" altLang="en-US" dirty="0"/>
          </a:p>
        </p:txBody>
      </p:sp>
      <p:sp>
        <p:nvSpPr>
          <p:cNvPr id="5" name="文本框 4"/>
          <p:cNvSpPr txBox="1"/>
          <p:nvPr/>
        </p:nvSpPr>
        <p:spPr>
          <a:xfrm>
            <a:off x="490121" y="3335255"/>
            <a:ext cx="10418685"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优点：可以一定程度容忍噪声和极端值</a:t>
            </a:r>
          </a:p>
        </p:txBody>
      </p:sp>
      <p:sp>
        <p:nvSpPr>
          <p:cNvPr id="10" name="文本框 9"/>
          <p:cNvSpPr txBox="1"/>
          <p:nvPr/>
        </p:nvSpPr>
        <p:spPr>
          <a:xfrm>
            <a:off x="383591" y="6335711"/>
            <a:ext cx="10347664"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缺点：可能会使较大的类簇</a:t>
            </a:r>
            <a:r>
              <a:rPr lang="zh-CN" altLang="en-US" b="1" dirty="0">
                <a:solidFill>
                  <a:srgbClr val="FF0000"/>
                </a:solidFill>
                <a:latin typeface="微软雅黑" panose="020B0503020204020204" pitchFamily="34" charset="-122"/>
                <a:ea typeface="微软雅黑" panose="020B0503020204020204" pitchFamily="34" charset="-122"/>
              </a:rPr>
              <a:t>分裂</a:t>
            </a:r>
          </a:p>
        </p:txBody>
      </p:sp>
      <p:sp>
        <p:nvSpPr>
          <p:cNvPr id="11" name="文本框 10"/>
          <p:cNvSpPr txBox="1"/>
          <p:nvPr/>
        </p:nvSpPr>
        <p:spPr>
          <a:xfrm>
            <a:off x="7936638" y="6201240"/>
            <a:ext cx="186431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聚类后的类别</a:t>
            </a:r>
          </a:p>
        </p:txBody>
      </p:sp>
      <p:pic>
        <p:nvPicPr>
          <p:cNvPr id="13" name="图片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1608" y="848081"/>
            <a:ext cx="2977025" cy="2520733"/>
          </a:xfrm>
          <a:prstGeom prst="rect">
            <a:avLst/>
          </a:prstGeom>
        </p:spPr>
      </p:pic>
      <p:pic>
        <p:nvPicPr>
          <p:cNvPr id="14" name="图片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4067" y="764256"/>
            <a:ext cx="3195960" cy="2604558"/>
          </a:xfrm>
          <a:prstGeom prst="rect">
            <a:avLst/>
          </a:prstGeom>
        </p:spPr>
      </p:pic>
      <p:pic>
        <p:nvPicPr>
          <p:cNvPr id="15" name="图片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1608" y="3729258"/>
            <a:ext cx="3202018" cy="2578724"/>
          </a:xfrm>
          <a:prstGeom prst="rect">
            <a:avLst/>
          </a:prstGeom>
        </p:spPr>
      </p:pic>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7435" y="3468967"/>
            <a:ext cx="3302492" cy="2710060"/>
          </a:xfrm>
          <a:prstGeom prst="rect">
            <a:avLst/>
          </a:prstGeom>
        </p:spPr>
      </p:pic>
    </p:spTree>
    <p:extLst>
      <p:ext uri="{BB962C8B-B14F-4D97-AF65-F5344CB8AC3E}">
        <p14:creationId xmlns:p14="http://schemas.microsoft.com/office/powerpoint/2010/main" val="2441905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22790" y="604823"/>
            <a:ext cx="10631010" cy="948769"/>
          </a:xfrm>
        </p:spPr>
        <p:txBody>
          <a:bodyPr>
            <a:normAutofit fontScale="90000"/>
          </a:bodyPr>
          <a:lstStyle/>
          <a:p>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Balanced Iterative Reducing and Clustering Using Hierarchies</a:t>
            </a:r>
            <a:r>
              <a:rPr lang="zh-CN" altLang="en-US" dirty="0">
                <a:latin typeface="微软雅黑" panose="020B0503020204020204" pitchFamily="34" charset="-122"/>
                <a:ea typeface="微软雅黑" panose="020B0503020204020204" pitchFamily="34" charset="-122"/>
              </a:rPr>
              <a:t>）</a:t>
            </a:r>
          </a:p>
        </p:txBody>
      </p:sp>
      <p:sp>
        <p:nvSpPr>
          <p:cNvPr id="3" name="内容占位符 2"/>
          <p:cNvSpPr>
            <a:spLocks noGrp="1"/>
          </p:cNvSpPr>
          <p:nvPr>
            <p:ph idx="1"/>
          </p:nvPr>
        </p:nvSpPr>
        <p:spPr>
          <a:xfrm>
            <a:off x="780495" y="1825625"/>
            <a:ext cx="10515600" cy="4351338"/>
          </a:xfrm>
        </p:spPr>
        <p:txBody>
          <a:bodyPr>
            <a:normAutofit/>
          </a:bodyPr>
          <a:lstStyle/>
          <a:p>
            <a:pPr>
              <a:lnSpc>
                <a:spcPct val="150000"/>
              </a:lnSpc>
            </a:pPr>
            <a:r>
              <a:rPr lang="zh-CN" altLang="en-US" sz="2000" dirty="0">
                <a:latin typeface="微软雅黑" panose="020B0503020204020204" pitchFamily="34" charset="-122"/>
                <a:ea typeface="微软雅黑" panose="020B0503020204020204" pitchFamily="34" charset="-122"/>
              </a:rPr>
              <a:t>利用</a:t>
            </a:r>
            <a:r>
              <a:rPr lang="zh-CN" altLang="en-US" sz="2000" b="1" dirty="0">
                <a:solidFill>
                  <a:srgbClr val="FF0000"/>
                </a:solidFill>
                <a:latin typeface="微软雅黑" panose="020B0503020204020204" pitchFamily="34" charset="-122"/>
                <a:ea typeface="微软雅黑" panose="020B0503020204020204" pitchFamily="34" charset="-122"/>
              </a:rPr>
              <a:t>层次方法</a:t>
            </a:r>
            <a:r>
              <a:rPr lang="zh-CN" altLang="en-US" sz="2000" dirty="0">
                <a:latin typeface="微软雅黑" panose="020B0503020204020204" pitchFamily="34" charset="-122"/>
                <a:ea typeface="微软雅黑" panose="020B0503020204020204" pitchFamily="34" charset="-122"/>
              </a:rPr>
              <a:t>的平衡迭代规约和聚类</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比较适合于</a:t>
            </a:r>
            <a:r>
              <a:rPr lang="zh-CN" altLang="en-US" sz="2000" b="1" dirty="0">
                <a:solidFill>
                  <a:srgbClr val="FF0000"/>
                </a:solidFill>
                <a:latin typeface="微软雅黑" panose="020B0503020204020204" pitchFamily="34" charset="-122"/>
                <a:ea typeface="微软雅黑" panose="020B0503020204020204" pitchFamily="34" charset="-122"/>
              </a:rPr>
              <a:t>数据量大</a:t>
            </a:r>
            <a:r>
              <a:rPr lang="zh-CN" altLang="en-US" sz="2000" dirty="0">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类别数</a:t>
            </a:r>
            <a:r>
              <a:rPr lang="en-US" altLang="zh-CN" sz="2000" b="1" dirty="0">
                <a:solidFill>
                  <a:srgbClr val="FF0000"/>
                </a:solidFill>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也比较多的情况。它运行速度很快，只需要</a:t>
            </a:r>
            <a:r>
              <a:rPr lang="zh-CN" altLang="en-US" sz="2000" b="1" dirty="0">
                <a:solidFill>
                  <a:srgbClr val="FF0000"/>
                </a:solidFill>
                <a:latin typeface="微软雅黑" panose="020B0503020204020204" pitchFamily="34" charset="-122"/>
                <a:ea typeface="微软雅黑" panose="020B0503020204020204" pitchFamily="34" charset="-122"/>
              </a:rPr>
              <a:t>单遍扫描</a:t>
            </a:r>
            <a:r>
              <a:rPr lang="zh-CN" altLang="en-US" sz="2000" dirty="0">
                <a:latin typeface="微软雅黑" panose="020B0503020204020204" pitchFamily="34" charset="-122"/>
                <a:ea typeface="微软雅黑" panose="020B0503020204020204" pitchFamily="34" charset="-122"/>
              </a:rPr>
              <a:t>数据集就能进行聚类。</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BIRCH</a:t>
            </a:r>
            <a:r>
              <a:rPr lang="zh-CN" altLang="en-US" sz="2000" dirty="0">
                <a:latin typeface="微软雅黑" panose="020B0503020204020204" pitchFamily="34" charset="-122"/>
                <a:ea typeface="微软雅黑" panose="020B0503020204020204" pitchFamily="34" charset="-122"/>
              </a:rPr>
              <a:t>算法利用了一个树结构来帮助我们快速的聚类，一般称之为</a:t>
            </a:r>
            <a:r>
              <a:rPr lang="zh-CN" altLang="en-US" sz="2000" b="1" dirty="0">
                <a:solidFill>
                  <a:srgbClr val="FF0000"/>
                </a:solidFill>
                <a:latin typeface="微软雅黑" panose="020B0503020204020204" pitchFamily="34" charset="-122"/>
                <a:ea typeface="微软雅黑" panose="020B0503020204020204" pitchFamily="34" charset="-122"/>
              </a:rPr>
              <a:t>聚类特征树</a:t>
            </a:r>
            <a:r>
              <a:rPr lang="en-US" altLang="zh-CN" sz="2000" b="1" dirty="0">
                <a:solidFill>
                  <a:srgbClr val="FF0000"/>
                </a:solidFill>
                <a:latin typeface="微软雅黑" panose="020B0503020204020204" pitchFamily="34" charset="-122"/>
                <a:ea typeface="微软雅黑" panose="020B0503020204020204" pitchFamily="34" charset="-122"/>
              </a:rPr>
              <a:t>(Clustering Feature Tree</a:t>
            </a:r>
            <a:r>
              <a:rPr lang="zh-CN" altLang="en-US" sz="2000" b="1" dirty="0">
                <a:solidFill>
                  <a:srgbClr val="FF0000"/>
                </a:solidFill>
                <a:latin typeface="微软雅黑" panose="020B0503020204020204" pitchFamily="34" charset="-122"/>
                <a:ea typeface="微软雅黑" panose="020B0503020204020204" pitchFamily="34" charset="-122"/>
              </a:rPr>
              <a:t>，简称</a:t>
            </a:r>
            <a:r>
              <a:rPr lang="en-US" altLang="zh-CN" sz="2000" b="1" dirty="0">
                <a:solidFill>
                  <a:srgbClr val="FF0000"/>
                </a:solidFill>
                <a:latin typeface="微软雅黑" panose="020B0503020204020204" pitchFamily="34" charset="-122"/>
                <a:ea typeface="微软雅黑" panose="020B0503020204020204" pitchFamily="34" charset="-122"/>
              </a:rPr>
              <a:t>CF Tree)</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4899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6257" y="0"/>
            <a:ext cx="9832760" cy="967666"/>
          </a:xfrm>
        </p:spPr>
        <p:txBody>
          <a:bodyPr/>
          <a:lstStyle/>
          <a:p>
            <a:r>
              <a:rPr lang="en-US" altLang="zh-CN" dirty="0">
                <a:latin typeface="微软雅黑" panose="020B0503020204020204" pitchFamily="34" charset="-122"/>
                <a:ea typeface="微软雅黑" panose="020B0503020204020204" pitchFamily="34" charset="-122"/>
              </a:rPr>
              <a:t>CF Tree</a:t>
            </a:r>
            <a:endParaRPr lang="zh-CN" altLang="en-US"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16257" y="902347"/>
            <a:ext cx="11297203" cy="5791416"/>
          </a:xfrm>
        </p:spPr>
        <p:txBody>
          <a:bodyPr>
            <a:normAutofit/>
          </a:bodyPr>
          <a:lstStyle/>
          <a:p>
            <a:pPr marL="457200" lvl="1" indent="0">
              <a:lnSpc>
                <a:spcPct val="150000"/>
              </a:lnSpc>
              <a:buNone/>
            </a:pPr>
            <a:r>
              <a:rPr lang="zh-CN" altLang="en-US" sz="1800" dirty="0">
                <a:solidFill>
                  <a:srgbClr val="000000"/>
                </a:solidFill>
                <a:latin typeface="微软雅黑" panose="020B0503020204020204" pitchFamily="34" charset="-122"/>
                <a:ea typeface="微软雅黑" panose="020B0503020204020204" pitchFamily="34" charset="-122"/>
              </a:rPr>
              <a:t>这颗树的每一个节点是由若干个</a:t>
            </a:r>
            <a:r>
              <a:rPr lang="zh-CN" altLang="en-US" sz="1800" b="1" dirty="0">
                <a:solidFill>
                  <a:srgbClr val="FF0000"/>
                </a:solidFill>
                <a:latin typeface="微软雅黑" panose="020B0503020204020204" pitchFamily="34" charset="-122"/>
                <a:ea typeface="微软雅黑" panose="020B0503020204020204" pitchFamily="34" charset="-122"/>
              </a:rPr>
              <a:t>聚类特征</a:t>
            </a:r>
            <a:r>
              <a:rPr lang="en-US" altLang="zh-CN" sz="1800" b="1" dirty="0">
                <a:solidFill>
                  <a:srgbClr val="FF0000"/>
                </a:solidFill>
                <a:latin typeface="微软雅黑" panose="020B0503020204020204" pitchFamily="34" charset="-122"/>
                <a:ea typeface="微软雅黑" panose="020B0503020204020204" pitchFamily="34" charset="-122"/>
              </a:rPr>
              <a:t>(Clustering Feature</a:t>
            </a:r>
            <a:r>
              <a:rPr lang="zh-CN" altLang="en-US" sz="1800" b="1" dirty="0">
                <a:solidFill>
                  <a:srgbClr val="FF0000"/>
                </a:solidFill>
                <a:latin typeface="微软雅黑" panose="020B0503020204020204" pitchFamily="34" charset="-122"/>
                <a:ea typeface="微软雅黑" panose="020B0503020204020204" pitchFamily="34" charset="-122"/>
              </a:rPr>
              <a:t>，简称</a:t>
            </a:r>
            <a:r>
              <a:rPr lang="en-US" altLang="zh-CN" sz="1800" b="1" dirty="0">
                <a:solidFill>
                  <a:srgbClr val="FF0000"/>
                </a:solidFill>
                <a:latin typeface="微软雅黑" panose="020B0503020204020204" pitchFamily="34" charset="-122"/>
                <a:ea typeface="微软雅黑" panose="020B0503020204020204" pitchFamily="34" charset="-122"/>
              </a:rPr>
              <a:t>CF)</a:t>
            </a:r>
            <a:r>
              <a:rPr lang="zh-CN" altLang="en-US" sz="1800" dirty="0">
                <a:solidFill>
                  <a:srgbClr val="000000"/>
                </a:solidFill>
                <a:latin typeface="微软雅黑" panose="020B0503020204020204" pitchFamily="34" charset="-122"/>
                <a:ea typeface="微软雅黑" panose="020B0503020204020204" pitchFamily="34" charset="-122"/>
              </a:rPr>
              <a:t>组成。从下图我们可以看看聚类特征树是什么样子的：每个节点包括叶子节点都有若干个</a:t>
            </a:r>
            <a:r>
              <a:rPr lang="en-US" altLang="zh-CN" sz="1800" dirty="0">
                <a:solidFill>
                  <a:srgbClr val="000000"/>
                </a:solidFill>
                <a:latin typeface="微软雅黑" panose="020B0503020204020204" pitchFamily="34" charset="-122"/>
                <a:ea typeface="微软雅黑" panose="020B0503020204020204" pitchFamily="34" charset="-122"/>
              </a:rPr>
              <a:t>CF</a:t>
            </a:r>
            <a:r>
              <a:rPr lang="zh-CN" altLang="en-US" sz="1800" dirty="0">
                <a:solidFill>
                  <a:srgbClr val="000000"/>
                </a:solidFill>
                <a:latin typeface="微软雅黑" panose="020B0503020204020204" pitchFamily="34" charset="-122"/>
                <a:ea typeface="微软雅黑" panose="020B0503020204020204" pitchFamily="34" charset="-122"/>
              </a:rPr>
              <a:t>，而内部节点的</a:t>
            </a:r>
            <a:r>
              <a:rPr lang="en-US" altLang="zh-CN" sz="1800" dirty="0">
                <a:solidFill>
                  <a:srgbClr val="000000"/>
                </a:solidFill>
                <a:latin typeface="微软雅黑" panose="020B0503020204020204" pitchFamily="34" charset="-122"/>
                <a:ea typeface="微软雅黑" panose="020B0503020204020204" pitchFamily="34" charset="-122"/>
              </a:rPr>
              <a:t>CF</a:t>
            </a:r>
            <a:r>
              <a:rPr lang="zh-CN" altLang="en-US" sz="1800" dirty="0">
                <a:solidFill>
                  <a:srgbClr val="000000"/>
                </a:solidFill>
                <a:latin typeface="微软雅黑" panose="020B0503020204020204" pitchFamily="34" charset="-122"/>
                <a:ea typeface="微软雅黑" panose="020B0503020204020204" pitchFamily="34" charset="-122"/>
              </a:rPr>
              <a:t>有指向孩子节点的指针，所有的叶子节点用一个</a:t>
            </a:r>
            <a:r>
              <a:rPr lang="zh-CN" altLang="en-US" sz="1800" b="1" dirty="0">
                <a:solidFill>
                  <a:srgbClr val="FF0000"/>
                </a:solidFill>
                <a:latin typeface="微软雅黑" panose="020B0503020204020204" pitchFamily="34" charset="-122"/>
                <a:ea typeface="微软雅黑" panose="020B0503020204020204" pitchFamily="34" charset="-122"/>
              </a:rPr>
              <a:t>双向链表</a:t>
            </a:r>
            <a:r>
              <a:rPr lang="zh-CN" altLang="en-US" sz="1800" dirty="0">
                <a:solidFill>
                  <a:srgbClr val="000000"/>
                </a:solidFill>
                <a:latin typeface="微软雅黑" panose="020B0503020204020204" pitchFamily="34" charset="-122"/>
                <a:ea typeface="微软雅黑" panose="020B0503020204020204" pitchFamily="34" charset="-122"/>
              </a:rPr>
              <a:t>链接起来。</a:t>
            </a:r>
            <a:endParaRPr lang="zh-CN" altLang="en-US" sz="18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257" y="2318758"/>
            <a:ext cx="5491209" cy="4375005"/>
          </a:xfrm>
          <a:prstGeom prst="rect">
            <a:avLst/>
          </a:prstGeom>
        </p:spPr>
      </p:pic>
      <p:sp>
        <p:nvSpPr>
          <p:cNvPr id="5" name="文本框 4"/>
          <p:cNvSpPr txBox="1"/>
          <p:nvPr/>
        </p:nvSpPr>
        <p:spPr>
          <a:xfrm>
            <a:off x="6107466" y="2311566"/>
            <a:ext cx="5805994" cy="1754326"/>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：每一个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是一个</a:t>
            </a:r>
            <a:r>
              <a:rPr lang="zh-CN" altLang="en-US" b="1" dirty="0">
                <a:solidFill>
                  <a:srgbClr val="FF0000"/>
                </a:solidFill>
                <a:latin typeface="微软雅黑" panose="020B0503020204020204" pitchFamily="34" charset="-122"/>
                <a:ea typeface="微软雅黑" panose="020B0503020204020204" pitchFamily="34" charset="-122"/>
              </a:rPr>
              <a:t>三元组</a:t>
            </a:r>
            <a:r>
              <a:rPr lang="zh-CN" altLang="en-US" dirty="0">
                <a:latin typeface="微软雅黑" panose="020B0503020204020204" pitchFamily="34" charset="-122"/>
                <a:ea typeface="微软雅黑" panose="020B0503020204020204" pitchFamily="34" charset="-122"/>
              </a:rPr>
              <a:t>，可以用</a:t>
            </a:r>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N</a:t>
            </a:r>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LS</a:t>
            </a:r>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SS</a:t>
            </a:r>
            <a:r>
              <a:rPr lang="zh-CN" altLang="en-US" b="1" dirty="0">
                <a:solidFill>
                  <a:srgbClr val="FF0000"/>
                </a:solidFill>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表示。其中</a:t>
            </a:r>
            <a:r>
              <a:rPr lang="en-US" altLang="zh-CN" b="1" dirty="0">
                <a:solidFill>
                  <a:srgbClr val="FF0000"/>
                </a:solidFill>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代表了这个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中拥有的样本点的数量，这个好理解；</a:t>
            </a:r>
            <a:r>
              <a:rPr lang="en-US" altLang="zh-CN" b="1" dirty="0">
                <a:solidFill>
                  <a:srgbClr val="FF0000"/>
                </a:solidFill>
                <a:latin typeface="微软雅黑" panose="020B0503020204020204" pitchFamily="34" charset="-122"/>
                <a:ea typeface="微软雅黑" panose="020B0503020204020204" pitchFamily="34" charset="-122"/>
              </a:rPr>
              <a:t>LS</a:t>
            </a:r>
            <a:r>
              <a:rPr lang="zh-CN" altLang="en-US" dirty="0">
                <a:latin typeface="微软雅黑" panose="020B0503020204020204" pitchFamily="34" charset="-122"/>
                <a:ea typeface="微软雅黑" panose="020B0503020204020204" pitchFamily="34" charset="-122"/>
              </a:rPr>
              <a:t>代表了这个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中拥有的样本点各特征维度的和向量，</a:t>
            </a:r>
            <a:r>
              <a:rPr lang="en-US" altLang="zh-CN" b="1" dirty="0">
                <a:solidFill>
                  <a:srgbClr val="FF0000"/>
                </a:solidFill>
                <a:latin typeface="微软雅黑" panose="020B0503020204020204" pitchFamily="34" charset="-122"/>
                <a:ea typeface="微软雅黑" panose="020B0503020204020204" pitchFamily="34" charset="-122"/>
              </a:rPr>
              <a:t>SS</a:t>
            </a:r>
            <a:r>
              <a:rPr lang="zh-CN" altLang="en-US" dirty="0">
                <a:latin typeface="微软雅黑" panose="020B0503020204020204" pitchFamily="34" charset="-122"/>
                <a:ea typeface="微软雅黑" panose="020B0503020204020204" pitchFamily="34" charset="-122"/>
              </a:rPr>
              <a:t>代表了这个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中拥有的样本点各特征维度的平方和</a:t>
            </a:r>
          </a:p>
          <a:p>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1558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stretch>
            <a:fillRect/>
          </a:stretch>
        </p:blipFill>
        <p:spPr>
          <a:xfrm>
            <a:off x="403055" y="1287315"/>
            <a:ext cx="6002798" cy="3790712"/>
          </a:xfrm>
          <a:prstGeom prst="rect">
            <a:avLst/>
          </a:prstGeom>
        </p:spPr>
      </p:pic>
      <p:sp>
        <p:nvSpPr>
          <p:cNvPr id="9" name="矩形 8"/>
          <p:cNvSpPr/>
          <p:nvPr/>
        </p:nvSpPr>
        <p:spPr>
          <a:xfrm>
            <a:off x="234520" y="0"/>
            <a:ext cx="11679314" cy="1289905"/>
          </a:xfrm>
          <a:prstGeom prst="rect">
            <a:avLst/>
          </a:prstGeom>
        </p:spPr>
        <p:txBody>
          <a:bodyPr wrap="square">
            <a:spAutoFit/>
          </a:bodyPr>
          <a:lstStyle/>
          <a:p>
            <a:pPr>
              <a:lnSpc>
                <a:spcPct val="150000"/>
              </a:lnSpc>
            </a:pP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有一个很好的性质，就是满足</a:t>
            </a:r>
            <a:r>
              <a:rPr lang="zh-CN" altLang="en-US" b="1" dirty="0">
                <a:solidFill>
                  <a:srgbClr val="FF0000"/>
                </a:solidFill>
                <a:latin typeface="微软雅黑" panose="020B0503020204020204" pitchFamily="34" charset="-122"/>
                <a:ea typeface="微软雅黑" panose="020B0503020204020204" pitchFamily="34" charset="-122"/>
              </a:rPr>
              <a:t>线性关系</a:t>
            </a:r>
            <a:r>
              <a:rPr lang="zh-CN" altLang="en-US" dirty="0">
                <a:latin typeface="微软雅黑" panose="020B0503020204020204" pitchFamily="34" charset="-122"/>
                <a:ea typeface="微软雅黑" panose="020B0503020204020204" pitchFamily="34" charset="-122"/>
              </a:rPr>
              <a:t>，也就是</a:t>
            </a:r>
            <a:r>
              <a:rPr lang="en-US" altLang="zh-CN" dirty="0">
                <a:latin typeface="微软雅黑" panose="020B0503020204020204" pitchFamily="34" charset="-122"/>
                <a:ea typeface="微软雅黑" panose="020B0503020204020204" pitchFamily="34" charset="-122"/>
              </a:rPr>
              <a:t>CF1+CF2=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N1+N2,LS1+LS2,SS1+SS2)</a:t>
            </a:r>
            <a:r>
              <a:rPr lang="zh-CN" altLang="en-US" dirty="0">
                <a:latin typeface="微软雅黑" panose="020B0503020204020204" pitchFamily="34" charset="-122"/>
                <a:ea typeface="微软雅黑" panose="020B0503020204020204" pitchFamily="34" charset="-122"/>
              </a:rPr>
              <a:t>。这个性质从定义也很好理解。如果把这个性质放在</a:t>
            </a:r>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上，也就是说，在</a:t>
            </a:r>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中，对于每个父节点中的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节点，它的</a:t>
            </a:r>
            <a:r>
              <a:rPr lang="en-US" altLang="zh-CN" dirty="0">
                <a:latin typeface="微软雅黑" panose="020B0503020204020204" pitchFamily="34" charset="-122"/>
                <a:ea typeface="微软雅黑" panose="020B0503020204020204" pitchFamily="34" charset="-122"/>
              </a:rPr>
              <a:t>(N,LS,SS)</a:t>
            </a:r>
            <a:r>
              <a:rPr lang="zh-CN" altLang="en-US" dirty="0">
                <a:latin typeface="微软雅黑" panose="020B0503020204020204" pitchFamily="34" charset="-122"/>
                <a:ea typeface="微软雅黑" panose="020B0503020204020204" pitchFamily="34" charset="-122"/>
              </a:rPr>
              <a:t>三元组的值等于这个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节点所指向的所有子节点的三元组之和。</a:t>
            </a:r>
          </a:p>
        </p:txBody>
      </p:sp>
      <p:sp>
        <p:nvSpPr>
          <p:cNvPr id="10" name="矩形 9"/>
          <p:cNvSpPr/>
          <p:nvPr/>
        </p:nvSpPr>
        <p:spPr>
          <a:xfrm>
            <a:off x="6779583" y="1171958"/>
            <a:ext cx="5302786" cy="5486294"/>
          </a:xfrm>
          <a:prstGeom prst="rect">
            <a:avLst/>
          </a:prstGeom>
        </p:spPr>
        <p:txBody>
          <a:bodyPr wrap="square">
            <a:spAutoFit/>
          </a:bodyPr>
          <a:lstStyle/>
          <a:p>
            <a:pPr>
              <a:lnSpc>
                <a:spcPct val="150000"/>
              </a:lnSpc>
            </a:pPr>
            <a:r>
              <a:rPr lang="zh-CN" altLang="en-US" dirty="0">
                <a:solidFill>
                  <a:srgbClr val="000000"/>
                </a:solidFill>
                <a:latin typeface="微软雅黑" panose="020B0503020204020204" pitchFamily="34" charset="-122"/>
                <a:ea typeface="微软雅黑" panose="020B0503020204020204" pitchFamily="34" charset="-122"/>
              </a:rPr>
              <a:t>从左图中可以看出，根节点的</a:t>
            </a:r>
            <a:r>
              <a:rPr lang="en-US" altLang="zh-CN" dirty="0">
                <a:solidFill>
                  <a:srgbClr val="000000"/>
                </a:solidFill>
                <a:latin typeface="微软雅黑" panose="020B0503020204020204" pitchFamily="34" charset="-122"/>
                <a:ea typeface="微软雅黑" panose="020B0503020204020204" pitchFamily="34" charset="-122"/>
              </a:rPr>
              <a:t>CF1</a:t>
            </a:r>
            <a:r>
              <a:rPr lang="zh-CN" altLang="en-US" dirty="0">
                <a:solidFill>
                  <a:srgbClr val="000000"/>
                </a:solidFill>
                <a:latin typeface="微软雅黑" panose="020B0503020204020204" pitchFamily="34" charset="-122"/>
                <a:ea typeface="微软雅黑" panose="020B0503020204020204" pitchFamily="34" charset="-122"/>
              </a:rPr>
              <a:t>的三元组的值，可以从它指向的</a:t>
            </a:r>
            <a:r>
              <a:rPr lang="en-US" altLang="zh-CN" dirty="0">
                <a:solidFill>
                  <a:srgbClr val="000000"/>
                </a:solidFill>
                <a:latin typeface="微软雅黑" panose="020B0503020204020204" pitchFamily="34" charset="-122"/>
                <a:ea typeface="微软雅黑" panose="020B0503020204020204" pitchFamily="34" charset="-122"/>
              </a:rPr>
              <a:t>6</a:t>
            </a:r>
            <a:r>
              <a:rPr lang="zh-CN" altLang="en-US" dirty="0">
                <a:solidFill>
                  <a:srgbClr val="000000"/>
                </a:solidFill>
                <a:latin typeface="微软雅黑" panose="020B0503020204020204" pitchFamily="34" charset="-122"/>
                <a:ea typeface="微软雅黑" panose="020B0503020204020204" pitchFamily="34" charset="-122"/>
              </a:rPr>
              <a:t>个子节点（</a:t>
            </a:r>
            <a:r>
              <a:rPr lang="en-US" altLang="zh-CN" dirty="0">
                <a:solidFill>
                  <a:srgbClr val="000000"/>
                </a:solidFill>
                <a:latin typeface="微软雅黑" panose="020B0503020204020204" pitchFamily="34" charset="-122"/>
                <a:ea typeface="微软雅黑" panose="020B0503020204020204" pitchFamily="34" charset="-122"/>
              </a:rPr>
              <a:t>CF7 - CF12</a:t>
            </a:r>
            <a:r>
              <a:rPr lang="zh-CN" altLang="en-US" dirty="0">
                <a:solidFill>
                  <a:srgbClr val="000000"/>
                </a:solidFill>
                <a:latin typeface="微软雅黑" panose="020B0503020204020204" pitchFamily="34" charset="-122"/>
                <a:ea typeface="微软雅黑" panose="020B0503020204020204" pitchFamily="34" charset="-122"/>
              </a:rPr>
              <a:t>）的值相加得到。这样我们在更新</a:t>
            </a:r>
            <a:r>
              <a:rPr lang="en-US" altLang="zh-CN" dirty="0">
                <a:solidFill>
                  <a:srgbClr val="000000"/>
                </a:solidFill>
                <a:latin typeface="微软雅黑" panose="020B0503020204020204" pitchFamily="34" charset="-122"/>
                <a:ea typeface="微软雅黑" panose="020B0503020204020204" pitchFamily="34" charset="-122"/>
              </a:rPr>
              <a:t>CF Tree</a:t>
            </a:r>
            <a:r>
              <a:rPr lang="zh-CN" altLang="en-US" dirty="0">
                <a:solidFill>
                  <a:srgbClr val="000000"/>
                </a:solidFill>
                <a:latin typeface="微软雅黑" panose="020B0503020204020204" pitchFamily="34" charset="-122"/>
                <a:ea typeface="微软雅黑" panose="020B0503020204020204" pitchFamily="34" charset="-122"/>
              </a:rPr>
              <a:t>的时候，可以很高效。</a:t>
            </a:r>
          </a:p>
          <a:p>
            <a:pPr>
              <a:lnSpc>
                <a:spcPct val="150000"/>
              </a:lnSpc>
            </a:pPr>
            <a:r>
              <a:rPr lang="zh-CN" altLang="en-US" dirty="0">
                <a:solidFill>
                  <a:srgbClr val="000000"/>
                </a:solidFill>
                <a:latin typeface="微软雅黑" panose="020B0503020204020204" pitchFamily="34" charset="-122"/>
                <a:ea typeface="微软雅黑" panose="020B0503020204020204" pitchFamily="34" charset="-122"/>
              </a:rPr>
              <a:t>对于</a:t>
            </a:r>
            <a:r>
              <a:rPr lang="en-US" altLang="zh-CN" dirty="0">
                <a:solidFill>
                  <a:srgbClr val="000000"/>
                </a:solidFill>
                <a:latin typeface="微软雅黑" panose="020B0503020204020204" pitchFamily="34" charset="-122"/>
                <a:ea typeface="微软雅黑" panose="020B0503020204020204" pitchFamily="34" charset="-122"/>
              </a:rPr>
              <a:t>CF Tree</a:t>
            </a:r>
            <a:r>
              <a:rPr lang="zh-CN" altLang="en-US" dirty="0">
                <a:solidFill>
                  <a:srgbClr val="000000"/>
                </a:solidFill>
                <a:latin typeface="微软雅黑" panose="020B0503020204020204" pitchFamily="34" charset="-122"/>
                <a:ea typeface="微软雅黑" panose="020B0503020204020204" pitchFamily="34" charset="-122"/>
              </a:rPr>
              <a:t>，我们一般有几个重要参数，第一个参数是每个内部节点的最大</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数</a:t>
            </a:r>
            <a:r>
              <a:rPr lang="en-US" altLang="zh-CN" dirty="0">
                <a:solidFill>
                  <a:srgbClr val="000000"/>
                </a:solidFill>
                <a:latin typeface="微软雅黑" panose="020B0503020204020204" pitchFamily="34" charset="-122"/>
                <a:ea typeface="微软雅黑" panose="020B0503020204020204" pitchFamily="34" charset="-122"/>
              </a:rPr>
              <a:t>B</a:t>
            </a:r>
            <a:r>
              <a:rPr lang="zh-CN" altLang="en-US" dirty="0">
                <a:solidFill>
                  <a:srgbClr val="000000"/>
                </a:solidFill>
                <a:latin typeface="微软雅黑" panose="020B0503020204020204" pitchFamily="34" charset="-122"/>
                <a:ea typeface="微软雅黑" panose="020B0503020204020204" pitchFamily="34" charset="-122"/>
              </a:rPr>
              <a:t>，第二个参数是每个叶子节点的最大</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数</a:t>
            </a:r>
            <a:r>
              <a:rPr lang="en-US" altLang="zh-CN" dirty="0">
                <a:solidFill>
                  <a:srgbClr val="000000"/>
                </a:solidFill>
                <a:latin typeface="微软雅黑" panose="020B0503020204020204" pitchFamily="34" charset="-122"/>
                <a:ea typeface="微软雅黑" panose="020B0503020204020204" pitchFamily="34" charset="-122"/>
              </a:rPr>
              <a:t>L</a:t>
            </a:r>
            <a:r>
              <a:rPr lang="zh-CN" altLang="en-US" dirty="0">
                <a:solidFill>
                  <a:srgbClr val="000000"/>
                </a:solidFill>
                <a:latin typeface="微软雅黑" panose="020B0503020204020204" pitchFamily="34" charset="-122"/>
                <a:ea typeface="微软雅黑" panose="020B0503020204020204" pitchFamily="34" charset="-122"/>
              </a:rPr>
              <a:t>，第三个参数是针对叶子节点中某个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中的样本点来说的，它是叶节点每个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的最大样本半径阈值</a:t>
            </a:r>
            <a:r>
              <a:rPr lang="en-US" altLang="zh-CN" dirty="0">
                <a:solidFill>
                  <a:srgbClr val="000000"/>
                </a:solidFill>
                <a:latin typeface="微软雅黑" panose="020B0503020204020204" pitchFamily="34" charset="-122"/>
                <a:ea typeface="微软雅黑" panose="020B0503020204020204" pitchFamily="34" charset="-122"/>
              </a:rPr>
              <a:t>T</a:t>
            </a:r>
            <a:r>
              <a:rPr lang="zh-CN" altLang="en-US" dirty="0">
                <a:solidFill>
                  <a:srgbClr val="000000"/>
                </a:solidFill>
                <a:latin typeface="微软雅黑" panose="020B0503020204020204" pitchFamily="34" charset="-122"/>
                <a:ea typeface="微软雅黑" panose="020B0503020204020204" pitchFamily="34" charset="-122"/>
              </a:rPr>
              <a:t>，也就是说，在这个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中的所有样本点一定要在半径小于</a:t>
            </a:r>
            <a:r>
              <a:rPr lang="en-US" altLang="zh-CN" dirty="0">
                <a:solidFill>
                  <a:srgbClr val="000000"/>
                </a:solidFill>
                <a:latin typeface="微软雅黑" panose="020B0503020204020204" pitchFamily="34" charset="-122"/>
                <a:ea typeface="微软雅黑" panose="020B0503020204020204" pitchFamily="34" charset="-122"/>
              </a:rPr>
              <a:t>T</a:t>
            </a:r>
            <a:r>
              <a:rPr lang="zh-CN" altLang="en-US" dirty="0">
                <a:solidFill>
                  <a:srgbClr val="000000"/>
                </a:solidFill>
                <a:latin typeface="微软雅黑" panose="020B0503020204020204" pitchFamily="34" charset="-122"/>
                <a:ea typeface="微软雅黑" panose="020B0503020204020204" pitchFamily="34" charset="-122"/>
              </a:rPr>
              <a:t>的一个超球体内。对于左图中的</a:t>
            </a:r>
            <a:r>
              <a:rPr lang="en-US" altLang="zh-CN" dirty="0">
                <a:solidFill>
                  <a:srgbClr val="000000"/>
                </a:solidFill>
                <a:latin typeface="微软雅黑" panose="020B0503020204020204" pitchFamily="34" charset="-122"/>
                <a:ea typeface="微软雅黑" panose="020B0503020204020204" pitchFamily="34" charset="-122"/>
              </a:rPr>
              <a:t>CF Tree</a:t>
            </a:r>
            <a:r>
              <a:rPr lang="zh-CN" altLang="en-US" dirty="0">
                <a:solidFill>
                  <a:srgbClr val="000000"/>
                </a:solidFill>
                <a:latin typeface="微软雅黑" panose="020B0503020204020204" pitchFamily="34" charset="-122"/>
                <a:ea typeface="微软雅黑" panose="020B0503020204020204" pitchFamily="34" charset="-122"/>
              </a:rPr>
              <a:t>，限定了</a:t>
            </a:r>
            <a:r>
              <a:rPr lang="en-US" altLang="zh-CN" dirty="0">
                <a:solidFill>
                  <a:srgbClr val="000000"/>
                </a:solidFill>
                <a:latin typeface="微软雅黑" panose="020B0503020204020204" pitchFamily="34" charset="-122"/>
                <a:ea typeface="微软雅黑" panose="020B0503020204020204" pitchFamily="34" charset="-122"/>
              </a:rPr>
              <a:t>B=7</a:t>
            </a:r>
            <a:r>
              <a:rPr lang="zh-CN" altLang="en-US" dirty="0">
                <a:solidFill>
                  <a:srgbClr val="000000"/>
                </a:solidFill>
                <a:latin typeface="微软雅黑" panose="020B0503020204020204" pitchFamily="34" charset="-122"/>
                <a:ea typeface="微软雅黑" panose="020B0503020204020204" pitchFamily="34" charset="-122"/>
              </a:rPr>
              <a:t>， </a:t>
            </a:r>
            <a:r>
              <a:rPr lang="en-US" altLang="zh-CN" dirty="0">
                <a:solidFill>
                  <a:srgbClr val="000000"/>
                </a:solidFill>
                <a:latin typeface="微软雅黑" panose="020B0503020204020204" pitchFamily="34" charset="-122"/>
                <a:ea typeface="微软雅黑" panose="020B0503020204020204" pitchFamily="34" charset="-122"/>
              </a:rPr>
              <a:t>L=5</a:t>
            </a:r>
            <a:r>
              <a:rPr lang="zh-CN" altLang="en-US" dirty="0">
                <a:solidFill>
                  <a:srgbClr val="000000"/>
                </a:solidFill>
                <a:latin typeface="微软雅黑" panose="020B0503020204020204" pitchFamily="34" charset="-122"/>
                <a:ea typeface="微软雅黑" panose="020B0503020204020204" pitchFamily="34" charset="-122"/>
              </a:rPr>
              <a:t>， 也就是说内部节点最多有</a:t>
            </a:r>
            <a:r>
              <a:rPr lang="en-US" altLang="zh-CN" dirty="0">
                <a:solidFill>
                  <a:srgbClr val="000000"/>
                </a:solidFill>
                <a:latin typeface="微软雅黑" panose="020B0503020204020204" pitchFamily="34" charset="-122"/>
                <a:ea typeface="微软雅黑" panose="020B0503020204020204" pitchFamily="34" charset="-122"/>
              </a:rPr>
              <a:t>7</a:t>
            </a:r>
            <a:r>
              <a:rPr lang="zh-CN" altLang="en-US" dirty="0">
                <a:solidFill>
                  <a:srgbClr val="000000"/>
                </a:solidFill>
                <a:latin typeface="微软雅黑" panose="020B0503020204020204" pitchFamily="34" charset="-122"/>
                <a:ea typeface="微软雅黑" panose="020B0503020204020204" pitchFamily="34" charset="-122"/>
              </a:rPr>
              <a:t>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，而叶子节点最多有</a:t>
            </a:r>
            <a:r>
              <a:rPr lang="en-US" altLang="zh-CN" dirty="0">
                <a:solidFill>
                  <a:srgbClr val="000000"/>
                </a:solidFill>
                <a:latin typeface="微软雅黑" panose="020B0503020204020204" pitchFamily="34" charset="-122"/>
                <a:ea typeface="微软雅黑" panose="020B0503020204020204" pitchFamily="34" charset="-122"/>
              </a:rPr>
              <a:t>5</a:t>
            </a:r>
            <a:r>
              <a:rPr lang="zh-CN" altLang="en-US" dirty="0">
                <a:solidFill>
                  <a:srgbClr val="000000"/>
                </a:solidFill>
                <a:latin typeface="微软雅黑" panose="020B0503020204020204" pitchFamily="34" charset="-122"/>
                <a:ea typeface="微软雅黑" panose="020B0503020204020204" pitchFamily="34" charset="-122"/>
              </a:rPr>
              <a:t>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a:t>
            </a:r>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21406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63984" y="231960"/>
            <a:ext cx="10515600" cy="788972"/>
          </a:xfrm>
        </p:spPr>
        <p:txBody>
          <a:bodyPr/>
          <a:lstStyle/>
          <a:p>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的插入</a:t>
            </a:r>
          </a:p>
        </p:txBody>
      </p:sp>
      <p:sp>
        <p:nvSpPr>
          <p:cNvPr id="3" name="内容占位符 2"/>
          <p:cNvSpPr>
            <a:spLocks noGrp="1"/>
          </p:cNvSpPr>
          <p:nvPr>
            <p:ph idx="1"/>
          </p:nvPr>
        </p:nvSpPr>
        <p:spPr>
          <a:xfrm>
            <a:off x="621437" y="1020932"/>
            <a:ext cx="11159231" cy="5646198"/>
          </a:xfrm>
        </p:spPr>
        <p:txBody>
          <a:bodyPr>
            <a:normAutofit fontScale="70000" lnSpcReduction="20000"/>
          </a:bodyPr>
          <a:lstStyle/>
          <a:p>
            <a:pPr>
              <a:lnSpc>
                <a:spcPct val="170000"/>
              </a:lnSpc>
            </a:pPr>
            <a:r>
              <a:rPr lang="zh-CN" altLang="en-US" dirty="0">
                <a:latin typeface="微软雅黑" panose="020B0503020204020204" pitchFamily="34" charset="-122"/>
                <a:ea typeface="微软雅黑" panose="020B0503020204020204" pitchFamily="34" charset="-122"/>
              </a:rPr>
              <a:t>首先需要定义好</a:t>
            </a:r>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的参数： 即内部节点的最大</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数</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 叶子节点的最大</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数</a:t>
            </a:r>
            <a:r>
              <a:rPr lang="en-US" altLang="zh-CN" dirty="0">
                <a:latin typeface="微软雅黑" panose="020B0503020204020204" pitchFamily="34" charset="-122"/>
                <a:ea typeface="微软雅黑" panose="020B0503020204020204" pitchFamily="34" charset="-122"/>
              </a:rPr>
              <a:t>L</a:t>
            </a:r>
            <a:r>
              <a:rPr lang="zh-CN" altLang="en-US" dirty="0">
                <a:latin typeface="微软雅黑" panose="020B0503020204020204" pitchFamily="34" charset="-122"/>
                <a:ea typeface="微软雅黑" panose="020B0503020204020204" pitchFamily="34" charset="-122"/>
              </a:rPr>
              <a:t>，叶节点每个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的最大样本半径阈值</a:t>
            </a:r>
            <a:r>
              <a:rPr lang="en-US" altLang="zh-CN" dirty="0">
                <a:latin typeface="微软雅黑" panose="020B0503020204020204" pitchFamily="34" charset="-122"/>
                <a:ea typeface="微软雅黑" panose="020B0503020204020204" pitchFamily="34" charset="-122"/>
              </a:rPr>
              <a:t>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a:lnSpc>
                <a:spcPct val="170000"/>
              </a:lnSpc>
            </a:pP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从根节点向下寻找和新样本距离最近的叶子节点和叶子节点里最近的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a:t>
            </a:r>
          </a:p>
          <a:p>
            <a:pPr>
              <a:lnSpc>
                <a:spcPct val="170000"/>
              </a:lnSpc>
            </a:pP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如果新样本加入后，这个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节点对应的超球体半径仍然满足小于阈值</a:t>
            </a:r>
            <a:r>
              <a:rPr lang="en-US" altLang="zh-CN" dirty="0">
                <a:latin typeface="微软雅黑" panose="020B0503020204020204" pitchFamily="34" charset="-122"/>
                <a:ea typeface="微软雅黑" panose="020B0503020204020204" pitchFamily="34" charset="-122"/>
              </a:rPr>
              <a:t>T</a:t>
            </a:r>
            <a:r>
              <a:rPr lang="zh-CN" altLang="en-US" dirty="0">
                <a:latin typeface="微软雅黑" panose="020B0503020204020204" pitchFamily="34" charset="-122"/>
                <a:ea typeface="微软雅黑" panose="020B0503020204020204" pitchFamily="34" charset="-122"/>
              </a:rPr>
              <a:t>，则更新路径上所有的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三元组，插入结束。否则转入</a:t>
            </a:r>
            <a:r>
              <a:rPr lang="en-US" altLang="zh-CN" dirty="0">
                <a:latin typeface="微软雅黑" panose="020B0503020204020204" pitchFamily="34" charset="-122"/>
                <a:ea typeface="微软雅黑" panose="020B0503020204020204" pitchFamily="34" charset="-122"/>
              </a:rPr>
              <a:t>3.</a:t>
            </a:r>
          </a:p>
          <a:p>
            <a:pPr>
              <a:lnSpc>
                <a:spcPct val="170000"/>
              </a:lnSpc>
            </a:pPr>
            <a:r>
              <a:rPr lang="en-US" altLang="zh-CN" dirty="0">
                <a:latin typeface="微软雅黑" panose="020B0503020204020204" pitchFamily="34" charset="-122"/>
                <a:ea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rPr>
              <a:t>如果当前叶子节点的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节点个数小于阈值</a:t>
            </a:r>
            <a:r>
              <a:rPr lang="en-US" altLang="zh-CN" dirty="0">
                <a:latin typeface="微软雅黑" panose="020B0503020204020204" pitchFamily="34" charset="-122"/>
                <a:ea typeface="微软雅黑" panose="020B0503020204020204" pitchFamily="34" charset="-122"/>
              </a:rPr>
              <a:t>L</a:t>
            </a:r>
            <a:r>
              <a:rPr lang="zh-CN" altLang="en-US" dirty="0">
                <a:latin typeface="微软雅黑" panose="020B0503020204020204" pitchFamily="34" charset="-122"/>
                <a:ea typeface="微软雅黑" panose="020B0503020204020204" pitchFamily="34" charset="-122"/>
              </a:rPr>
              <a:t>，则创建一个新的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节点，放入新样本，将新的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节点放入这个叶子节点，更新路径上所有的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三元组，插入结束。否则转入</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a:t>
            </a:r>
          </a:p>
          <a:p>
            <a:pPr>
              <a:lnSpc>
                <a:spcPct val="170000"/>
              </a:lnSpc>
            </a:pP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将当前叶子节点划分为两个新叶子节点，选择旧叶子节点中所有</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元组里超球体距离最远的两个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元组，分布作为两个新叶子节点的第一个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节点。将其他元组和新样本元组按照距离远近原则放入对应的叶子节点。依次向上检查父节点是否也要分裂，如果需要按和叶子节点分裂方式相同。</a:t>
            </a:r>
          </a:p>
        </p:txBody>
      </p:sp>
    </p:spTree>
    <p:extLst>
      <p:ext uri="{BB962C8B-B14F-4D97-AF65-F5344CB8AC3E}">
        <p14:creationId xmlns:p14="http://schemas.microsoft.com/office/powerpoint/2010/main" val="2877807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007" y="408372"/>
            <a:ext cx="3475038" cy="3187970"/>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2614" y="417044"/>
            <a:ext cx="3203729" cy="3203729"/>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99291" y="408372"/>
            <a:ext cx="3348718" cy="3186384"/>
          </a:xfrm>
          <a:prstGeom prst="rect">
            <a:avLst/>
          </a:prstGeom>
        </p:spPr>
      </p:pic>
      <p:sp>
        <p:nvSpPr>
          <p:cNvPr id="7" name="文本框 6"/>
          <p:cNvSpPr txBox="1"/>
          <p:nvPr/>
        </p:nvSpPr>
        <p:spPr>
          <a:xfrm>
            <a:off x="523876" y="3755252"/>
            <a:ext cx="2663300" cy="874407"/>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第一个样本点，将它放入一个新的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三元组</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sp>
        <p:nvSpPr>
          <p:cNvPr id="8" name="文本框 7"/>
          <p:cNvSpPr txBox="1"/>
          <p:nvPr/>
        </p:nvSpPr>
        <p:spPr>
          <a:xfrm>
            <a:off x="3511673" y="3755252"/>
            <a:ext cx="3341888" cy="253640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第二个样本点，我们发现这个样本点和第一个样本点</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，在半径为</a:t>
            </a:r>
            <a:r>
              <a:rPr lang="en-US" altLang="zh-CN" dirty="0">
                <a:latin typeface="微软雅黑" panose="020B0503020204020204" pitchFamily="34" charset="-122"/>
                <a:ea typeface="微软雅黑" panose="020B0503020204020204" pitchFamily="34" charset="-122"/>
              </a:rPr>
              <a:t>T</a:t>
            </a:r>
            <a:r>
              <a:rPr lang="zh-CN" altLang="en-US" dirty="0">
                <a:latin typeface="微软雅黑" panose="020B0503020204020204" pitchFamily="34" charset="-122"/>
                <a:ea typeface="微软雅黑" panose="020B0503020204020204" pitchFamily="34" charset="-122"/>
              </a:rPr>
              <a:t>的超球体范围内，也就是说，它们属于一个</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，我们将第二个点也加入</a:t>
            </a:r>
            <a:r>
              <a:rPr lang="en-US" altLang="zh-CN" dirty="0">
                <a:latin typeface="微软雅黑" panose="020B0503020204020204" pitchFamily="34" charset="-122"/>
                <a:ea typeface="微软雅黑" panose="020B0503020204020204" pitchFamily="34" charset="-122"/>
              </a:rPr>
              <a:t>CF A,</a:t>
            </a:r>
            <a:r>
              <a:rPr lang="zh-CN" altLang="en-US" dirty="0">
                <a:latin typeface="微软雅黑" panose="020B0503020204020204" pitchFamily="34" charset="-122"/>
                <a:ea typeface="微软雅黑" panose="020B0503020204020204" pitchFamily="34" charset="-122"/>
              </a:rPr>
              <a:t>此时需要更新</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的三元组的值</a:t>
            </a:r>
          </a:p>
        </p:txBody>
      </p:sp>
      <p:sp>
        <p:nvSpPr>
          <p:cNvPr id="9" name="矩形 8"/>
          <p:cNvSpPr/>
          <p:nvPr/>
        </p:nvSpPr>
        <p:spPr>
          <a:xfrm>
            <a:off x="7666430" y="3849769"/>
            <a:ext cx="3956482" cy="2120902"/>
          </a:xfrm>
          <a:prstGeom prst="rect">
            <a:avLst/>
          </a:prstGeom>
        </p:spPr>
        <p:txBody>
          <a:bodyPr wrap="square">
            <a:spAutoFit/>
          </a:bodyPr>
          <a:lstStyle/>
          <a:p>
            <a:pPr>
              <a:lnSpc>
                <a:spcPct val="150000"/>
              </a:lnSpc>
            </a:pPr>
            <a:r>
              <a:rPr lang="zh-CN" altLang="en-US" dirty="0">
                <a:solidFill>
                  <a:srgbClr val="000000"/>
                </a:solidFill>
                <a:latin typeface="微软雅黑" panose="020B0503020204020204" pitchFamily="34" charset="-122"/>
                <a:ea typeface="微软雅黑" panose="020B0503020204020204" pitchFamily="34" charset="-122"/>
              </a:rPr>
              <a:t>第三个节点，结果我们发现这个节点不能融入刚才前面的节点形成的超球体内，也就是说，我们需要一个新的</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三元组</a:t>
            </a:r>
            <a:r>
              <a:rPr lang="en-US" altLang="zh-CN" dirty="0">
                <a:solidFill>
                  <a:srgbClr val="000000"/>
                </a:solidFill>
                <a:latin typeface="微软雅黑" panose="020B0503020204020204" pitchFamily="34" charset="-122"/>
                <a:ea typeface="微软雅黑" panose="020B0503020204020204" pitchFamily="34" charset="-122"/>
              </a:rPr>
              <a:t>B</a:t>
            </a:r>
            <a:r>
              <a:rPr lang="zh-CN" altLang="en-US" dirty="0">
                <a:solidFill>
                  <a:srgbClr val="000000"/>
                </a:solidFill>
                <a:latin typeface="微软雅黑" panose="020B0503020204020204" pitchFamily="34" charset="-122"/>
                <a:ea typeface="微软雅黑" panose="020B0503020204020204" pitchFamily="34" charset="-122"/>
              </a:rPr>
              <a:t>，来容纳这个新的值。此时根节点有两个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三元组</a:t>
            </a:r>
            <a:r>
              <a:rPr lang="en-US" altLang="zh-CN" dirty="0">
                <a:solidFill>
                  <a:srgbClr val="000000"/>
                </a:solidFill>
                <a:latin typeface="微软雅黑" panose="020B0503020204020204" pitchFamily="34" charset="-122"/>
                <a:ea typeface="微软雅黑" panose="020B0503020204020204" pitchFamily="34" charset="-122"/>
              </a:rPr>
              <a:t>A</a:t>
            </a:r>
            <a:r>
              <a:rPr lang="zh-CN" altLang="en-US" dirty="0">
                <a:solidFill>
                  <a:srgbClr val="000000"/>
                </a:solidFill>
                <a:latin typeface="微软雅黑" panose="020B0503020204020204" pitchFamily="34" charset="-122"/>
                <a:ea typeface="微软雅黑" panose="020B0503020204020204" pitchFamily="34" charset="-122"/>
              </a:rPr>
              <a:t>和</a:t>
            </a:r>
            <a:r>
              <a:rPr lang="en-US" altLang="zh-CN" dirty="0">
                <a:solidFill>
                  <a:srgbClr val="000000"/>
                </a:solidFill>
                <a:latin typeface="微软雅黑" panose="020B0503020204020204" pitchFamily="34" charset="-122"/>
                <a:ea typeface="微软雅黑" panose="020B0503020204020204" pitchFamily="34" charset="-122"/>
              </a:rPr>
              <a:t>B</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91451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99997" y="409514"/>
            <a:ext cx="3508671" cy="3660750"/>
          </a:xfrm>
        </p:spPr>
      </p:pic>
      <p:sp>
        <p:nvSpPr>
          <p:cNvPr id="5" name="矩形 4"/>
          <p:cNvSpPr/>
          <p:nvPr/>
        </p:nvSpPr>
        <p:spPr>
          <a:xfrm>
            <a:off x="2943173" y="4660775"/>
            <a:ext cx="5022317" cy="646331"/>
          </a:xfrm>
          <a:prstGeom prst="rect">
            <a:avLst/>
          </a:prstGeom>
        </p:spPr>
        <p:txBody>
          <a:bodyPr wrap="square">
            <a:spAutoFit/>
          </a:bodyPr>
          <a:lstStyle/>
          <a:p>
            <a:r>
              <a:rPr lang="zh-CN" altLang="en-US" dirty="0">
                <a:solidFill>
                  <a:srgbClr val="000000"/>
                </a:solidFill>
                <a:latin typeface="微软雅黑" panose="020B0503020204020204" pitchFamily="34" charset="-122"/>
                <a:ea typeface="微软雅黑" panose="020B0503020204020204" pitchFamily="34" charset="-122"/>
              </a:rPr>
              <a:t>第四个样本点的时候，我们发现和</a:t>
            </a:r>
            <a:r>
              <a:rPr lang="en-US" altLang="zh-CN" dirty="0">
                <a:solidFill>
                  <a:srgbClr val="000000"/>
                </a:solidFill>
                <a:latin typeface="微软雅黑" panose="020B0503020204020204" pitchFamily="34" charset="-122"/>
                <a:ea typeface="微软雅黑" panose="020B0503020204020204" pitchFamily="34" charset="-122"/>
              </a:rPr>
              <a:t>B</a:t>
            </a:r>
            <a:r>
              <a:rPr lang="zh-CN" altLang="en-US" dirty="0">
                <a:solidFill>
                  <a:srgbClr val="000000"/>
                </a:solidFill>
                <a:latin typeface="微软雅黑" panose="020B0503020204020204" pitchFamily="34" charset="-122"/>
                <a:ea typeface="微软雅黑" panose="020B0503020204020204" pitchFamily="34" charset="-122"/>
              </a:rPr>
              <a:t>在半径小于</a:t>
            </a:r>
            <a:r>
              <a:rPr lang="en-US" altLang="zh-CN" dirty="0">
                <a:solidFill>
                  <a:srgbClr val="000000"/>
                </a:solidFill>
                <a:latin typeface="微软雅黑" panose="020B0503020204020204" pitchFamily="34" charset="-122"/>
                <a:ea typeface="微软雅黑" panose="020B0503020204020204" pitchFamily="34" charset="-122"/>
              </a:rPr>
              <a:t>T</a:t>
            </a:r>
            <a:r>
              <a:rPr lang="zh-CN" altLang="en-US" dirty="0">
                <a:solidFill>
                  <a:srgbClr val="000000"/>
                </a:solidFill>
                <a:latin typeface="微软雅黑" panose="020B0503020204020204" pitchFamily="34" charset="-122"/>
                <a:ea typeface="微软雅黑" panose="020B0503020204020204" pitchFamily="34" charset="-122"/>
              </a:rPr>
              <a:t>的超球体，于是加入</a:t>
            </a:r>
            <a:r>
              <a:rPr lang="en-US" altLang="zh-CN" dirty="0">
                <a:solidFill>
                  <a:srgbClr val="000000"/>
                </a:solidFill>
                <a:latin typeface="微软雅黑" panose="020B0503020204020204" pitchFamily="34" charset="-122"/>
                <a:ea typeface="微软雅黑" panose="020B0503020204020204" pitchFamily="34" charset="-122"/>
              </a:rPr>
              <a:t>CF B</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88729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4975" y="243621"/>
            <a:ext cx="6764132" cy="3456472"/>
          </a:xfrm>
          <a:prstGeom prst="rect">
            <a:avLst/>
          </a:prstGeom>
        </p:spPr>
      </p:pic>
      <p:sp>
        <p:nvSpPr>
          <p:cNvPr id="5" name="矩形 4"/>
          <p:cNvSpPr/>
          <p:nvPr/>
        </p:nvSpPr>
        <p:spPr>
          <a:xfrm>
            <a:off x="917359" y="4112515"/>
            <a:ext cx="9789111" cy="2169825"/>
          </a:xfrm>
          <a:prstGeom prst="rect">
            <a:avLst/>
          </a:prstGeom>
        </p:spPr>
        <p:txBody>
          <a:bodyPr wrap="square">
            <a:spAutoFit/>
          </a:bodyPr>
          <a:lstStyle/>
          <a:p>
            <a:pPr>
              <a:lnSpc>
                <a:spcPct val="150000"/>
              </a:lnSpc>
            </a:pPr>
            <a:r>
              <a:rPr lang="zh-CN" altLang="en-US" dirty="0">
                <a:solidFill>
                  <a:srgbClr val="000000"/>
                </a:solidFill>
                <a:latin typeface="微软雅黑" panose="020B0503020204020204" pitchFamily="34" charset="-122"/>
                <a:ea typeface="微软雅黑" panose="020B0503020204020204" pitchFamily="34" charset="-122"/>
              </a:rPr>
              <a:t>如图，叶子节点</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有三个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 </a:t>
            </a:r>
            <a:r>
              <a:rPr lang="en-US" altLang="zh-CN" dirty="0">
                <a:solidFill>
                  <a:srgbClr val="000000"/>
                </a:solidFill>
                <a:latin typeface="微软雅黑" panose="020B0503020204020204" pitchFamily="34" charset="-122"/>
                <a:ea typeface="微软雅黑" panose="020B0503020204020204" pitchFamily="34" charset="-122"/>
              </a:rPr>
              <a:t>LN2</a:t>
            </a:r>
            <a:r>
              <a:rPr lang="zh-CN" altLang="en-US" dirty="0">
                <a:solidFill>
                  <a:srgbClr val="000000"/>
                </a:solidFill>
                <a:latin typeface="微软雅黑" panose="020B0503020204020204" pitchFamily="34" charset="-122"/>
                <a:ea typeface="微软雅黑" panose="020B0503020204020204" pitchFamily="34" charset="-122"/>
              </a:rPr>
              <a:t>和</a:t>
            </a:r>
            <a:r>
              <a:rPr lang="en-US" altLang="zh-CN" dirty="0">
                <a:solidFill>
                  <a:srgbClr val="000000"/>
                </a:solidFill>
                <a:latin typeface="微软雅黑" panose="020B0503020204020204" pitchFamily="34" charset="-122"/>
                <a:ea typeface="微软雅黑" panose="020B0503020204020204" pitchFamily="34" charset="-122"/>
              </a:rPr>
              <a:t>LN3</a:t>
            </a:r>
            <a:r>
              <a:rPr lang="zh-CN" altLang="en-US" dirty="0">
                <a:solidFill>
                  <a:srgbClr val="000000"/>
                </a:solidFill>
                <a:latin typeface="微软雅黑" panose="020B0503020204020204" pitchFamily="34" charset="-122"/>
                <a:ea typeface="微软雅黑" panose="020B0503020204020204" pitchFamily="34" charset="-122"/>
              </a:rPr>
              <a:t>各有两个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。我们设置的叶子节点的最大</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数</a:t>
            </a:r>
            <a:r>
              <a:rPr lang="en-US" altLang="zh-CN" dirty="0">
                <a:solidFill>
                  <a:srgbClr val="000000"/>
                </a:solidFill>
                <a:latin typeface="微软雅黑" panose="020B0503020204020204" pitchFamily="34" charset="-122"/>
                <a:ea typeface="微软雅黑" panose="020B0503020204020204" pitchFamily="34" charset="-122"/>
              </a:rPr>
              <a:t>L=3</a:t>
            </a:r>
            <a:r>
              <a:rPr lang="zh-CN" altLang="en-US" dirty="0">
                <a:solidFill>
                  <a:srgbClr val="000000"/>
                </a:solidFill>
                <a:latin typeface="微软雅黑" panose="020B0503020204020204" pitchFamily="34" charset="-122"/>
                <a:ea typeface="微软雅黑" panose="020B0503020204020204" pitchFamily="34" charset="-122"/>
              </a:rPr>
              <a:t>。此时一个新的样本点来了，我们发现它离</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节点最近，因此开始判断它是否在</a:t>
            </a:r>
            <a:r>
              <a:rPr lang="en-US" altLang="zh-CN" dirty="0">
                <a:solidFill>
                  <a:srgbClr val="000000"/>
                </a:solidFill>
                <a:latin typeface="微软雅黑" panose="020B0503020204020204" pitchFamily="34" charset="-122"/>
                <a:ea typeface="微软雅黑" panose="020B0503020204020204" pitchFamily="34" charset="-122"/>
              </a:rPr>
              <a:t>sc1,sc2,sc3</a:t>
            </a:r>
            <a:r>
              <a:rPr lang="zh-CN" altLang="en-US" dirty="0">
                <a:solidFill>
                  <a:srgbClr val="000000"/>
                </a:solidFill>
                <a:latin typeface="微软雅黑" panose="020B0503020204020204" pitchFamily="34" charset="-122"/>
                <a:ea typeface="微软雅黑" panose="020B0503020204020204" pitchFamily="34" charset="-122"/>
              </a:rPr>
              <a:t>这</a:t>
            </a:r>
            <a:r>
              <a:rPr lang="en-US" altLang="zh-CN" dirty="0">
                <a:solidFill>
                  <a:srgbClr val="000000"/>
                </a:solidFill>
                <a:latin typeface="微软雅黑" panose="020B0503020204020204" pitchFamily="34" charset="-122"/>
                <a:ea typeface="微软雅黑" panose="020B0503020204020204" pitchFamily="34" charset="-122"/>
              </a:rPr>
              <a:t>3</a:t>
            </a:r>
            <a:r>
              <a:rPr lang="zh-CN" altLang="en-US" dirty="0">
                <a:solidFill>
                  <a:srgbClr val="000000"/>
                </a:solidFill>
                <a:latin typeface="微软雅黑" panose="020B0503020204020204" pitchFamily="34" charset="-122"/>
                <a:ea typeface="微软雅黑" panose="020B0503020204020204" pitchFamily="34" charset="-122"/>
              </a:rPr>
              <a:t>个</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对应的超球体之内，但是很不幸，它不在，因此它需要建立一个新的</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，即</a:t>
            </a:r>
            <a:r>
              <a:rPr lang="en-US" altLang="zh-CN" dirty="0">
                <a:solidFill>
                  <a:srgbClr val="000000"/>
                </a:solidFill>
                <a:latin typeface="微软雅黑" panose="020B0503020204020204" pitchFamily="34" charset="-122"/>
                <a:ea typeface="微软雅黑" panose="020B0503020204020204" pitchFamily="34" charset="-122"/>
              </a:rPr>
              <a:t>sc8</a:t>
            </a:r>
            <a:r>
              <a:rPr lang="zh-CN" altLang="en-US" dirty="0">
                <a:solidFill>
                  <a:srgbClr val="000000"/>
                </a:solidFill>
                <a:latin typeface="微软雅黑" panose="020B0503020204020204" pitchFamily="34" charset="-122"/>
                <a:ea typeface="微软雅黑" panose="020B0503020204020204" pitchFamily="34" charset="-122"/>
              </a:rPr>
              <a:t>来容纳它。问题是我们的</a:t>
            </a:r>
            <a:r>
              <a:rPr lang="en-US" altLang="zh-CN" dirty="0">
                <a:solidFill>
                  <a:srgbClr val="000000"/>
                </a:solidFill>
                <a:latin typeface="微软雅黑" panose="020B0503020204020204" pitchFamily="34" charset="-122"/>
                <a:ea typeface="微软雅黑" panose="020B0503020204020204" pitchFamily="34" charset="-122"/>
              </a:rPr>
              <a:t>L=3</a:t>
            </a:r>
            <a:r>
              <a:rPr lang="zh-CN" altLang="en-US" dirty="0">
                <a:solidFill>
                  <a:srgbClr val="000000"/>
                </a:solidFill>
                <a:latin typeface="微软雅黑" panose="020B0503020204020204" pitchFamily="34" charset="-122"/>
                <a:ea typeface="微软雅黑" panose="020B0503020204020204" pitchFamily="34" charset="-122"/>
              </a:rPr>
              <a:t>，也就是说</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的</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个数已经达到最大值了，不能再创建新的</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了，怎么办？此时就要将</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叶子节点一分为二了。</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532660" y="559293"/>
            <a:ext cx="133165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结点分裂：</a:t>
            </a:r>
          </a:p>
        </p:txBody>
      </p:sp>
    </p:spTree>
    <p:extLst>
      <p:ext uri="{BB962C8B-B14F-4D97-AF65-F5344CB8AC3E}">
        <p14:creationId xmlns:p14="http://schemas.microsoft.com/office/powerpoint/2010/main" val="3939966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4156647-6FCF-45F0-99BE-F516C79820D3}"/>
              </a:ext>
            </a:extLst>
          </p:cNvPr>
          <p:cNvSpPr>
            <a:spLocks noGrp="1"/>
          </p:cNvSpPr>
          <p:nvPr>
            <p:ph idx="1"/>
          </p:nvPr>
        </p:nvSpPr>
        <p:spPr>
          <a:xfrm>
            <a:off x="838200" y="1825625"/>
            <a:ext cx="10515600" cy="4351338"/>
          </a:xfrm>
        </p:spPr>
        <p:txBody>
          <a:bodyPr/>
          <a:lstStyle/>
          <a:p>
            <a:r>
              <a:rPr lang="zh-CN" altLang="en-US" dirty="0"/>
              <a:t>报数游戏</a:t>
            </a:r>
          </a:p>
        </p:txBody>
      </p:sp>
      <p:sp>
        <p:nvSpPr>
          <p:cNvPr id="2" name="标题 1">
            <a:extLst>
              <a:ext uri="{FF2B5EF4-FFF2-40B4-BE49-F238E27FC236}">
                <a16:creationId xmlns:a16="http://schemas.microsoft.com/office/drawing/2014/main" id="{BEC5CCE2-5406-4520-AB1C-ED48979921BD}"/>
              </a:ext>
            </a:extLst>
          </p:cNvPr>
          <p:cNvSpPr>
            <a:spLocks noGrp="1"/>
          </p:cNvSpPr>
          <p:nvPr>
            <p:ph type="title"/>
          </p:nvPr>
        </p:nvSpPr>
        <p:spPr/>
        <p:txBody>
          <a:bodyPr/>
          <a:lstStyle/>
          <a:p>
            <a:r>
              <a:rPr lang="zh-CN" altLang="en-US" dirty="0"/>
              <a:t>聚类</a:t>
            </a:r>
            <a:r>
              <a:rPr lang="en-US" altLang="zh-CN" dirty="0"/>
              <a:t>Clustering</a:t>
            </a:r>
            <a:endParaRPr lang="zh-CN" altLang="en-US" dirty="0"/>
          </a:p>
        </p:txBody>
      </p:sp>
      <p:sp>
        <p:nvSpPr>
          <p:cNvPr id="4" name="椭圆 3">
            <a:extLst>
              <a:ext uri="{FF2B5EF4-FFF2-40B4-BE49-F238E27FC236}">
                <a16:creationId xmlns:a16="http://schemas.microsoft.com/office/drawing/2014/main" id="{8CA1BD97-B4D0-40EA-860E-D192BCD26E31}"/>
              </a:ext>
            </a:extLst>
          </p:cNvPr>
          <p:cNvSpPr/>
          <p:nvPr/>
        </p:nvSpPr>
        <p:spPr>
          <a:xfrm>
            <a:off x="2621378" y="417323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8877257-FC2A-4298-B4BE-413149352433}"/>
              </a:ext>
            </a:extLst>
          </p:cNvPr>
          <p:cNvSpPr/>
          <p:nvPr/>
        </p:nvSpPr>
        <p:spPr>
          <a:xfrm>
            <a:off x="5652943" y="528532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28C131AB-2B56-40BD-9167-1EC9C8BA73B1}"/>
              </a:ext>
            </a:extLst>
          </p:cNvPr>
          <p:cNvSpPr/>
          <p:nvPr/>
        </p:nvSpPr>
        <p:spPr>
          <a:xfrm>
            <a:off x="2231934" y="392621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3722704-4DE1-48D3-8982-F3A3AB4990CE}"/>
              </a:ext>
            </a:extLst>
          </p:cNvPr>
          <p:cNvSpPr/>
          <p:nvPr/>
        </p:nvSpPr>
        <p:spPr>
          <a:xfrm>
            <a:off x="6232886" y="5496977"/>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399E39F-26BC-45C2-904D-FB93AF727743}"/>
              </a:ext>
            </a:extLst>
          </p:cNvPr>
          <p:cNvSpPr/>
          <p:nvPr/>
        </p:nvSpPr>
        <p:spPr>
          <a:xfrm>
            <a:off x="2558865" y="4830921"/>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5CF2529-9ADD-47BB-B348-EF5086FC4335}"/>
              </a:ext>
            </a:extLst>
          </p:cNvPr>
          <p:cNvSpPr/>
          <p:nvPr/>
        </p:nvSpPr>
        <p:spPr>
          <a:xfrm>
            <a:off x="2055578" y="4874667"/>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FBD0BBE-2B9A-42DF-BA79-B087EE1659B4}"/>
              </a:ext>
            </a:extLst>
          </p:cNvPr>
          <p:cNvSpPr/>
          <p:nvPr/>
        </p:nvSpPr>
        <p:spPr>
          <a:xfrm>
            <a:off x="4828891" y="337718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C85001-5C87-4FA0-874A-F237619E7796}"/>
              </a:ext>
            </a:extLst>
          </p:cNvPr>
          <p:cNvSpPr/>
          <p:nvPr/>
        </p:nvSpPr>
        <p:spPr>
          <a:xfrm>
            <a:off x="5239549" y="3617679"/>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41C615D-84CE-4907-8E71-79564F2B4818}"/>
              </a:ext>
            </a:extLst>
          </p:cNvPr>
          <p:cNvSpPr/>
          <p:nvPr/>
        </p:nvSpPr>
        <p:spPr>
          <a:xfrm>
            <a:off x="6156230" y="4951382"/>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546C922B-ADD7-4B18-B097-71C3FDE0A063}"/>
              </a:ext>
            </a:extLst>
          </p:cNvPr>
          <p:cNvSpPr txBox="1"/>
          <p:nvPr/>
        </p:nvSpPr>
        <p:spPr>
          <a:xfrm>
            <a:off x="4104520" y="4130066"/>
            <a:ext cx="590226" cy="1015663"/>
          </a:xfrm>
          <a:prstGeom prst="rect">
            <a:avLst/>
          </a:prstGeom>
          <a:noFill/>
        </p:spPr>
        <p:txBody>
          <a:bodyPr wrap="none" rtlCol="0">
            <a:spAutoFit/>
          </a:bodyPr>
          <a:lstStyle/>
          <a:p>
            <a:r>
              <a:rPr lang="en-US" altLang="zh-CN" sz="6000" dirty="0">
                <a:solidFill>
                  <a:srgbClr val="C00000"/>
                </a:solidFill>
              </a:rPr>
              <a:t>4</a:t>
            </a:r>
            <a:endParaRPr lang="zh-CN" altLang="en-US" sz="6000" dirty="0">
              <a:solidFill>
                <a:srgbClr val="C00000"/>
              </a:solidFill>
            </a:endParaRPr>
          </a:p>
        </p:txBody>
      </p:sp>
    </p:spTree>
    <p:extLst>
      <p:ext uri="{BB962C8B-B14F-4D97-AF65-F5344CB8AC3E}">
        <p14:creationId xmlns:p14="http://schemas.microsoft.com/office/powerpoint/2010/main" val="8137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9974" y="405196"/>
            <a:ext cx="7763117" cy="3850319"/>
          </a:xfrm>
        </p:spPr>
      </p:pic>
      <p:sp>
        <p:nvSpPr>
          <p:cNvPr id="5" name="矩形 4"/>
          <p:cNvSpPr/>
          <p:nvPr/>
        </p:nvSpPr>
        <p:spPr>
          <a:xfrm>
            <a:off x="872969" y="4586615"/>
            <a:ext cx="10383915" cy="1338828"/>
          </a:xfrm>
          <a:prstGeom prst="rect">
            <a:avLst/>
          </a:prstGeom>
        </p:spPr>
        <p:txBody>
          <a:bodyPr wrap="square">
            <a:spAutoFit/>
          </a:bodyPr>
          <a:lstStyle/>
          <a:p>
            <a:pPr>
              <a:lnSpc>
                <a:spcPct val="150000"/>
              </a:lnSpc>
            </a:pPr>
            <a:r>
              <a:rPr lang="zh-CN" altLang="en-US" dirty="0">
                <a:solidFill>
                  <a:srgbClr val="000000"/>
                </a:solidFill>
                <a:latin typeface="微软雅黑" panose="020B0503020204020204" pitchFamily="34" charset="-122"/>
                <a:ea typeface="微软雅黑" panose="020B0503020204020204" pitchFamily="34" charset="-122"/>
              </a:rPr>
              <a:t>我们将</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里所有</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元组中，找到两个最远的</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做这两个新叶子节点的种子</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，然后将</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节点里所有</a:t>
            </a:r>
            <a:r>
              <a:rPr lang="en-US" altLang="zh-CN" dirty="0">
                <a:solidFill>
                  <a:srgbClr val="000000"/>
                </a:solidFill>
                <a:latin typeface="微软雅黑" panose="020B0503020204020204" pitchFamily="34" charset="-122"/>
                <a:ea typeface="微软雅黑" panose="020B0503020204020204" pitchFamily="34" charset="-122"/>
              </a:rPr>
              <a:t>CF</a:t>
            </a:r>
            <a:r>
              <a:rPr lang="zh-CN" altLang="en-US" dirty="0">
                <a:solidFill>
                  <a:srgbClr val="000000"/>
                </a:solidFill>
                <a:latin typeface="微软雅黑" panose="020B0503020204020204" pitchFamily="34" charset="-122"/>
                <a:ea typeface="微软雅黑" panose="020B0503020204020204" pitchFamily="34" charset="-122"/>
              </a:rPr>
              <a:t>（</a:t>
            </a:r>
            <a:r>
              <a:rPr lang="en-US" altLang="zh-CN" dirty="0">
                <a:solidFill>
                  <a:srgbClr val="000000"/>
                </a:solidFill>
                <a:latin typeface="微软雅黑" panose="020B0503020204020204" pitchFamily="34" charset="-122"/>
                <a:ea typeface="微软雅黑" panose="020B0503020204020204" pitchFamily="34" charset="-122"/>
              </a:rPr>
              <a:t>sc1, sc2, sc3</a:t>
            </a:r>
            <a:r>
              <a:rPr lang="zh-CN" altLang="en-US" dirty="0">
                <a:solidFill>
                  <a:srgbClr val="000000"/>
                </a:solidFill>
                <a:latin typeface="微软雅黑" panose="020B0503020204020204" pitchFamily="34" charset="-122"/>
                <a:ea typeface="微软雅黑" panose="020B0503020204020204" pitchFamily="34" charset="-122"/>
              </a:rPr>
              <a:t>），以及新样本点的新元组</a:t>
            </a:r>
            <a:r>
              <a:rPr lang="en-US" altLang="zh-CN" dirty="0">
                <a:solidFill>
                  <a:srgbClr val="000000"/>
                </a:solidFill>
                <a:latin typeface="微软雅黑" panose="020B0503020204020204" pitchFamily="34" charset="-122"/>
                <a:ea typeface="微软雅黑" panose="020B0503020204020204" pitchFamily="34" charset="-122"/>
              </a:rPr>
              <a:t>sc8</a:t>
            </a:r>
            <a:r>
              <a:rPr lang="zh-CN" altLang="en-US" dirty="0">
                <a:solidFill>
                  <a:srgbClr val="000000"/>
                </a:solidFill>
                <a:latin typeface="微软雅黑" panose="020B0503020204020204" pitchFamily="34" charset="-122"/>
                <a:ea typeface="微软雅黑" panose="020B0503020204020204" pitchFamily="34" charset="-122"/>
              </a:rPr>
              <a:t>划分到两个新的叶子节点上。将</a:t>
            </a:r>
            <a:r>
              <a:rPr lang="en-US" altLang="zh-CN" dirty="0">
                <a:solidFill>
                  <a:srgbClr val="000000"/>
                </a:solidFill>
                <a:latin typeface="微软雅黑" panose="020B0503020204020204" pitchFamily="34" charset="-122"/>
                <a:ea typeface="微软雅黑" panose="020B0503020204020204" pitchFamily="34" charset="-122"/>
              </a:rPr>
              <a:t>LN1</a:t>
            </a:r>
            <a:r>
              <a:rPr lang="zh-CN" altLang="en-US" dirty="0">
                <a:solidFill>
                  <a:srgbClr val="000000"/>
                </a:solidFill>
                <a:latin typeface="微软雅黑" panose="020B0503020204020204" pitchFamily="34" charset="-122"/>
                <a:ea typeface="微软雅黑" panose="020B0503020204020204" pitchFamily="34" charset="-122"/>
              </a:rPr>
              <a:t>节点划分后的</a:t>
            </a:r>
            <a:r>
              <a:rPr lang="en-US" altLang="zh-CN" dirty="0">
                <a:solidFill>
                  <a:srgbClr val="000000"/>
                </a:solidFill>
                <a:latin typeface="微软雅黑" panose="020B0503020204020204" pitchFamily="34" charset="-122"/>
                <a:ea typeface="微软雅黑" panose="020B0503020204020204" pitchFamily="34" charset="-122"/>
              </a:rPr>
              <a:t>CF Tree</a:t>
            </a:r>
            <a:r>
              <a:rPr lang="zh-CN" altLang="en-US" dirty="0">
                <a:solidFill>
                  <a:srgbClr val="000000"/>
                </a:solidFill>
                <a:latin typeface="微软雅黑" panose="020B0503020204020204" pitchFamily="34" charset="-122"/>
                <a:ea typeface="微软雅黑" panose="020B0503020204020204" pitchFamily="34" charset="-122"/>
              </a:rPr>
              <a:t>如上图</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5932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9496" y="239696"/>
            <a:ext cx="11407806" cy="6551721"/>
          </a:xfrm>
        </p:spPr>
        <p:txBody>
          <a:bodyPr>
            <a:normAutofit fontScale="32500" lnSpcReduction="20000"/>
          </a:bodyPr>
          <a:lstStyle/>
          <a:p>
            <a:pPr marL="0" indent="0">
              <a:lnSpc>
                <a:spcPct val="170000"/>
              </a:lnSpc>
              <a:buNone/>
            </a:pPr>
            <a:r>
              <a:rPr lang="zh-CN" altLang="en-US" sz="5500" dirty="0">
                <a:solidFill>
                  <a:srgbClr val="000000"/>
                </a:solidFill>
                <a:latin typeface="微软雅黑" panose="020B0503020204020204" pitchFamily="34" charset="-122"/>
                <a:ea typeface="微软雅黑" panose="020B0503020204020204" pitchFamily="34" charset="-122"/>
              </a:rPr>
              <a:t>将所有的训练集样本建立了</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，一个基本的</a:t>
            </a:r>
            <a:r>
              <a:rPr lang="en-US" altLang="zh-CN" sz="5500" dirty="0">
                <a:solidFill>
                  <a:srgbClr val="000000"/>
                </a:solidFill>
                <a:latin typeface="微软雅黑" panose="020B0503020204020204" pitchFamily="34" charset="-122"/>
                <a:ea typeface="微软雅黑" panose="020B0503020204020204" pitchFamily="34" charset="-122"/>
              </a:rPr>
              <a:t>BIRCH</a:t>
            </a:r>
            <a:r>
              <a:rPr lang="zh-CN" altLang="en-US" sz="5500" dirty="0">
                <a:solidFill>
                  <a:srgbClr val="000000"/>
                </a:solidFill>
                <a:latin typeface="微软雅黑" panose="020B0503020204020204" pitchFamily="34" charset="-122"/>
                <a:ea typeface="微软雅黑" panose="020B0503020204020204" pitchFamily="34" charset="-122"/>
              </a:rPr>
              <a:t>算法就完成了，对应的输出就是</a:t>
            </a:r>
            <a:r>
              <a:rPr lang="zh-CN" altLang="en-US" sz="5500" b="1" dirty="0">
                <a:solidFill>
                  <a:srgbClr val="FF0000"/>
                </a:solidFill>
                <a:latin typeface="微软雅黑" panose="020B0503020204020204" pitchFamily="34" charset="-122"/>
                <a:ea typeface="微软雅黑" panose="020B0503020204020204" pitchFamily="34" charset="-122"/>
              </a:rPr>
              <a:t>若干个</a:t>
            </a:r>
            <a:r>
              <a:rPr lang="en-US" altLang="zh-CN" sz="5500" b="1" dirty="0">
                <a:solidFill>
                  <a:srgbClr val="FF0000"/>
                </a:solidFill>
                <a:latin typeface="微软雅黑" panose="020B0503020204020204" pitchFamily="34" charset="-122"/>
                <a:ea typeface="微软雅黑" panose="020B0503020204020204" pitchFamily="34" charset="-122"/>
              </a:rPr>
              <a:t>CF</a:t>
            </a:r>
            <a:r>
              <a:rPr lang="zh-CN" altLang="en-US" sz="5500" b="1" dirty="0">
                <a:solidFill>
                  <a:srgbClr val="FF0000"/>
                </a:solidFill>
                <a:latin typeface="微软雅黑" panose="020B0503020204020204" pitchFamily="34" charset="-122"/>
                <a:ea typeface="微软雅黑" panose="020B0503020204020204" pitchFamily="34" charset="-122"/>
              </a:rPr>
              <a:t>节点</a:t>
            </a:r>
            <a:r>
              <a:rPr lang="zh-CN" altLang="en-US" sz="5500" dirty="0">
                <a:solidFill>
                  <a:srgbClr val="000000"/>
                </a:solidFill>
                <a:latin typeface="微软雅黑" panose="020B0503020204020204" pitchFamily="34" charset="-122"/>
                <a:ea typeface="微软雅黑" panose="020B0503020204020204" pitchFamily="34" charset="-122"/>
              </a:rPr>
              <a:t>，每个节点里的样本点就是一个</a:t>
            </a:r>
            <a:r>
              <a:rPr lang="zh-CN" altLang="en-US" sz="5500" b="1" dirty="0">
                <a:solidFill>
                  <a:srgbClr val="FF0000"/>
                </a:solidFill>
                <a:latin typeface="微软雅黑" panose="020B0503020204020204" pitchFamily="34" charset="-122"/>
                <a:ea typeface="微软雅黑" panose="020B0503020204020204" pitchFamily="34" charset="-122"/>
              </a:rPr>
              <a:t>聚类的簇</a:t>
            </a:r>
            <a:r>
              <a:rPr lang="zh-CN" altLang="en-US" sz="5500" dirty="0">
                <a:solidFill>
                  <a:srgbClr val="000000"/>
                </a:solidFill>
                <a:latin typeface="微软雅黑" panose="020B0503020204020204" pitchFamily="34" charset="-122"/>
                <a:ea typeface="微软雅黑" panose="020B0503020204020204" pitchFamily="34" charset="-122"/>
              </a:rPr>
              <a:t>。也就是说</a:t>
            </a:r>
            <a:r>
              <a:rPr lang="en-US" altLang="zh-CN" sz="5500" dirty="0">
                <a:solidFill>
                  <a:srgbClr val="000000"/>
                </a:solidFill>
                <a:latin typeface="微软雅黑" panose="020B0503020204020204" pitchFamily="34" charset="-122"/>
                <a:ea typeface="微软雅黑" panose="020B0503020204020204" pitchFamily="34" charset="-122"/>
              </a:rPr>
              <a:t>BIRCH</a:t>
            </a:r>
            <a:r>
              <a:rPr lang="zh-CN" altLang="en-US" sz="5500" dirty="0">
                <a:solidFill>
                  <a:srgbClr val="000000"/>
                </a:solidFill>
                <a:latin typeface="微软雅黑" panose="020B0503020204020204" pitchFamily="34" charset="-122"/>
                <a:ea typeface="微软雅黑" panose="020B0503020204020204" pitchFamily="34" charset="-122"/>
              </a:rPr>
              <a:t>算法的主要过程，就是建立</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的过程。</a:t>
            </a:r>
          </a:p>
          <a:p>
            <a:pPr marL="0" indent="0">
              <a:lnSpc>
                <a:spcPct val="170000"/>
              </a:lnSpc>
              <a:buNone/>
            </a:pPr>
            <a:r>
              <a:rPr lang="zh-CN" altLang="en-US" sz="5500" dirty="0">
                <a:solidFill>
                  <a:srgbClr val="000000"/>
                </a:solidFill>
                <a:latin typeface="微软雅黑" panose="020B0503020204020204" pitchFamily="34" charset="-122"/>
                <a:ea typeface="微软雅黑" panose="020B0503020204020204" pitchFamily="34" charset="-122"/>
              </a:rPr>
              <a:t>当然，真实的</a:t>
            </a:r>
            <a:r>
              <a:rPr lang="en-US" altLang="zh-CN" sz="5500" dirty="0">
                <a:solidFill>
                  <a:srgbClr val="000000"/>
                </a:solidFill>
                <a:latin typeface="微软雅黑" panose="020B0503020204020204" pitchFamily="34" charset="-122"/>
                <a:ea typeface="微软雅黑" panose="020B0503020204020204" pitchFamily="34" charset="-122"/>
              </a:rPr>
              <a:t>BIRCH</a:t>
            </a:r>
            <a:r>
              <a:rPr lang="zh-CN" altLang="en-US" sz="5500" dirty="0">
                <a:solidFill>
                  <a:srgbClr val="000000"/>
                </a:solidFill>
                <a:latin typeface="微软雅黑" panose="020B0503020204020204" pitchFamily="34" charset="-122"/>
                <a:ea typeface="微软雅黑" panose="020B0503020204020204" pitchFamily="34" charset="-122"/>
              </a:rPr>
              <a:t>算法除了建立</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来聚类，其实还有一些可选的算法步骤的，现在我们就来看看 </a:t>
            </a:r>
            <a:r>
              <a:rPr lang="en-US" altLang="zh-CN" sz="5500" dirty="0">
                <a:solidFill>
                  <a:srgbClr val="000000"/>
                </a:solidFill>
                <a:latin typeface="微软雅黑" panose="020B0503020204020204" pitchFamily="34" charset="-122"/>
                <a:ea typeface="微软雅黑" panose="020B0503020204020204" pitchFamily="34" charset="-122"/>
              </a:rPr>
              <a:t>BIRCH</a:t>
            </a:r>
            <a:r>
              <a:rPr lang="zh-CN" altLang="en-US" sz="5500" dirty="0">
                <a:solidFill>
                  <a:srgbClr val="000000"/>
                </a:solidFill>
                <a:latin typeface="微软雅黑" panose="020B0503020204020204" pitchFamily="34" charset="-122"/>
                <a:ea typeface="微软雅黑" panose="020B0503020204020204" pitchFamily="34" charset="-122"/>
              </a:rPr>
              <a:t>算法的流程。</a:t>
            </a:r>
          </a:p>
          <a:p>
            <a:pPr marL="0" indent="0">
              <a:lnSpc>
                <a:spcPct val="170000"/>
              </a:lnSpc>
              <a:buNone/>
            </a:pPr>
            <a:r>
              <a:rPr lang="en-US" altLang="zh-CN" sz="5500" dirty="0">
                <a:solidFill>
                  <a:srgbClr val="000000"/>
                </a:solidFill>
                <a:latin typeface="微软雅黑" panose="020B0503020204020204" pitchFamily="34" charset="-122"/>
                <a:ea typeface="微软雅黑" panose="020B0503020204020204" pitchFamily="34" charset="-122"/>
              </a:rPr>
              <a:t>1</a:t>
            </a:r>
            <a:r>
              <a:rPr lang="zh-CN" altLang="en-US" sz="5500" dirty="0">
                <a:solidFill>
                  <a:srgbClr val="000000"/>
                </a:solidFill>
                <a:latin typeface="微软雅黑" panose="020B0503020204020204" pitchFamily="34" charset="-122"/>
                <a:ea typeface="微软雅黑" panose="020B0503020204020204" pitchFamily="34" charset="-122"/>
              </a:rPr>
              <a:t>） 将所有的样本依次读入，根据上述做法在内存中建立一颗</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a:t>
            </a:r>
          </a:p>
          <a:p>
            <a:pPr marL="0" indent="0">
              <a:lnSpc>
                <a:spcPct val="170000"/>
              </a:lnSpc>
              <a:buNone/>
            </a:pPr>
            <a:r>
              <a:rPr lang="en-US" altLang="zh-CN" sz="5500" dirty="0">
                <a:solidFill>
                  <a:srgbClr val="000000"/>
                </a:solidFill>
                <a:latin typeface="微软雅黑" panose="020B0503020204020204" pitchFamily="34" charset="-122"/>
                <a:ea typeface="微软雅黑" panose="020B0503020204020204" pitchFamily="34" charset="-122"/>
              </a:rPr>
              <a:t>2</a:t>
            </a:r>
            <a:r>
              <a:rPr lang="zh-CN" altLang="en-US" sz="5500" dirty="0">
                <a:solidFill>
                  <a:srgbClr val="000000"/>
                </a:solidFill>
                <a:latin typeface="微软雅黑" panose="020B0503020204020204" pitchFamily="34" charset="-122"/>
                <a:ea typeface="微软雅黑" panose="020B0503020204020204" pitchFamily="34" charset="-122"/>
              </a:rPr>
              <a:t>）（可选）将第一步建立的</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进行筛选，去除一些异常</a:t>
            </a:r>
            <a:r>
              <a:rPr lang="en-US" altLang="zh-CN" sz="5500" dirty="0">
                <a:solidFill>
                  <a:srgbClr val="000000"/>
                </a:solidFill>
                <a:latin typeface="微软雅黑" panose="020B0503020204020204" pitchFamily="34" charset="-122"/>
                <a:ea typeface="微软雅黑" panose="020B0503020204020204" pitchFamily="34" charset="-122"/>
              </a:rPr>
              <a:t>CF</a:t>
            </a:r>
            <a:r>
              <a:rPr lang="zh-CN" altLang="en-US" sz="5500" dirty="0">
                <a:solidFill>
                  <a:srgbClr val="000000"/>
                </a:solidFill>
                <a:latin typeface="微软雅黑" panose="020B0503020204020204" pitchFamily="34" charset="-122"/>
                <a:ea typeface="微软雅黑" panose="020B0503020204020204" pitchFamily="34" charset="-122"/>
              </a:rPr>
              <a:t>节点，这些节点一般里面的样本点很少。对于一些超球体距离非常近的元组进行合并。</a:t>
            </a:r>
          </a:p>
          <a:p>
            <a:pPr marL="0" indent="0">
              <a:lnSpc>
                <a:spcPct val="170000"/>
              </a:lnSpc>
              <a:buNone/>
            </a:pPr>
            <a:r>
              <a:rPr lang="en-US" altLang="zh-CN" sz="5500" dirty="0">
                <a:solidFill>
                  <a:srgbClr val="000000"/>
                </a:solidFill>
                <a:latin typeface="微软雅黑" panose="020B0503020204020204" pitchFamily="34" charset="-122"/>
                <a:ea typeface="微软雅黑" panose="020B0503020204020204" pitchFamily="34" charset="-122"/>
              </a:rPr>
              <a:t>3</a:t>
            </a:r>
            <a:r>
              <a:rPr lang="zh-CN" altLang="en-US" sz="5500" dirty="0">
                <a:solidFill>
                  <a:srgbClr val="000000"/>
                </a:solidFill>
                <a:latin typeface="微软雅黑" panose="020B0503020204020204" pitchFamily="34" charset="-122"/>
                <a:ea typeface="微软雅黑" panose="020B0503020204020204" pitchFamily="34" charset="-122"/>
              </a:rPr>
              <a:t>）（可选）利用其它的一些聚类算法比如</a:t>
            </a:r>
            <a:r>
              <a:rPr lang="en-US" altLang="zh-CN" sz="5500" dirty="0">
                <a:solidFill>
                  <a:srgbClr val="000000"/>
                </a:solidFill>
                <a:latin typeface="微软雅黑" panose="020B0503020204020204" pitchFamily="34" charset="-122"/>
                <a:ea typeface="微软雅黑" panose="020B0503020204020204" pitchFamily="34" charset="-122"/>
              </a:rPr>
              <a:t>K-Means</a:t>
            </a:r>
            <a:r>
              <a:rPr lang="zh-CN" altLang="en-US" sz="5500" dirty="0">
                <a:solidFill>
                  <a:srgbClr val="000000"/>
                </a:solidFill>
                <a:latin typeface="微软雅黑" panose="020B0503020204020204" pitchFamily="34" charset="-122"/>
                <a:ea typeface="微软雅黑" panose="020B0503020204020204" pitchFamily="34" charset="-122"/>
              </a:rPr>
              <a:t>对所有的</a:t>
            </a:r>
            <a:r>
              <a:rPr lang="en-US" altLang="zh-CN" sz="5500" dirty="0">
                <a:solidFill>
                  <a:srgbClr val="000000"/>
                </a:solidFill>
                <a:latin typeface="微软雅黑" panose="020B0503020204020204" pitchFamily="34" charset="-122"/>
                <a:ea typeface="微软雅黑" panose="020B0503020204020204" pitchFamily="34" charset="-122"/>
              </a:rPr>
              <a:t>CF</a:t>
            </a:r>
            <a:r>
              <a:rPr lang="zh-CN" altLang="en-US" sz="5500" dirty="0">
                <a:solidFill>
                  <a:srgbClr val="000000"/>
                </a:solidFill>
                <a:latin typeface="微软雅黑" panose="020B0503020204020204" pitchFamily="34" charset="-122"/>
                <a:ea typeface="微软雅黑" panose="020B0503020204020204" pitchFamily="34" charset="-122"/>
              </a:rPr>
              <a:t>元组进行聚类，得到一颗比较好的</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。这一步的主要目的是</a:t>
            </a:r>
            <a:r>
              <a:rPr lang="zh-CN" altLang="en-US" sz="5500" b="1" dirty="0">
                <a:solidFill>
                  <a:srgbClr val="FF0000"/>
                </a:solidFill>
                <a:latin typeface="微软雅黑" panose="020B0503020204020204" pitchFamily="34" charset="-122"/>
                <a:ea typeface="微软雅黑" panose="020B0503020204020204" pitchFamily="34" charset="-122"/>
              </a:rPr>
              <a:t>消除由于样本读入顺序导致的不合理的树结构</a:t>
            </a:r>
            <a:r>
              <a:rPr lang="zh-CN" altLang="en-US" sz="5500" dirty="0">
                <a:solidFill>
                  <a:srgbClr val="000000"/>
                </a:solidFill>
                <a:latin typeface="微软雅黑" panose="020B0503020204020204" pitchFamily="34" charset="-122"/>
                <a:ea typeface="微软雅黑" panose="020B0503020204020204" pitchFamily="34" charset="-122"/>
              </a:rPr>
              <a:t>，以及一些</a:t>
            </a:r>
            <a:r>
              <a:rPr lang="zh-CN" altLang="en-US" sz="5500" b="1" dirty="0">
                <a:solidFill>
                  <a:srgbClr val="FF0000"/>
                </a:solidFill>
                <a:latin typeface="微软雅黑" panose="020B0503020204020204" pitchFamily="34" charset="-122"/>
                <a:ea typeface="微软雅黑" panose="020B0503020204020204" pitchFamily="34" charset="-122"/>
              </a:rPr>
              <a:t>由于节点</a:t>
            </a:r>
            <a:r>
              <a:rPr lang="en-US" altLang="zh-CN" sz="5500" b="1" dirty="0">
                <a:solidFill>
                  <a:srgbClr val="FF0000"/>
                </a:solidFill>
                <a:latin typeface="微软雅黑" panose="020B0503020204020204" pitchFamily="34" charset="-122"/>
                <a:ea typeface="微软雅黑" panose="020B0503020204020204" pitchFamily="34" charset="-122"/>
              </a:rPr>
              <a:t>CF</a:t>
            </a:r>
            <a:r>
              <a:rPr lang="zh-CN" altLang="en-US" sz="5500" b="1" dirty="0">
                <a:solidFill>
                  <a:srgbClr val="FF0000"/>
                </a:solidFill>
                <a:latin typeface="微软雅黑" panose="020B0503020204020204" pitchFamily="34" charset="-122"/>
                <a:ea typeface="微软雅黑" panose="020B0503020204020204" pitchFamily="34" charset="-122"/>
              </a:rPr>
              <a:t>个数限制导致的树结构分裂</a:t>
            </a:r>
            <a:r>
              <a:rPr lang="zh-CN" altLang="en-US" sz="5500" dirty="0">
                <a:solidFill>
                  <a:srgbClr val="000000"/>
                </a:solidFill>
                <a:latin typeface="微软雅黑" panose="020B0503020204020204" pitchFamily="34" charset="-122"/>
                <a:ea typeface="微软雅黑" panose="020B0503020204020204" pitchFamily="34" charset="-122"/>
              </a:rPr>
              <a:t>。</a:t>
            </a:r>
          </a:p>
          <a:p>
            <a:pPr marL="0" indent="0">
              <a:lnSpc>
                <a:spcPct val="170000"/>
              </a:lnSpc>
              <a:buNone/>
            </a:pPr>
            <a:r>
              <a:rPr lang="en-US" altLang="zh-CN" sz="5500" dirty="0">
                <a:solidFill>
                  <a:srgbClr val="000000"/>
                </a:solidFill>
                <a:latin typeface="微软雅黑" panose="020B0503020204020204" pitchFamily="34" charset="-122"/>
                <a:ea typeface="微软雅黑" panose="020B0503020204020204" pitchFamily="34" charset="-122"/>
              </a:rPr>
              <a:t>4</a:t>
            </a:r>
            <a:r>
              <a:rPr lang="zh-CN" altLang="en-US" sz="5500" dirty="0">
                <a:solidFill>
                  <a:srgbClr val="000000"/>
                </a:solidFill>
                <a:latin typeface="微软雅黑" panose="020B0503020204020204" pitchFamily="34" charset="-122"/>
                <a:ea typeface="微软雅黑" panose="020B0503020204020204" pitchFamily="34" charset="-122"/>
              </a:rPr>
              <a:t>）（可选）利用第三步生成的</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的所有</a:t>
            </a:r>
            <a:r>
              <a:rPr lang="en-US" altLang="zh-CN" sz="5500" dirty="0">
                <a:solidFill>
                  <a:srgbClr val="000000"/>
                </a:solidFill>
                <a:latin typeface="微软雅黑" panose="020B0503020204020204" pitchFamily="34" charset="-122"/>
                <a:ea typeface="微软雅黑" panose="020B0503020204020204" pitchFamily="34" charset="-122"/>
              </a:rPr>
              <a:t>CF</a:t>
            </a:r>
            <a:r>
              <a:rPr lang="zh-CN" altLang="en-US" sz="5500" dirty="0">
                <a:solidFill>
                  <a:srgbClr val="000000"/>
                </a:solidFill>
                <a:latin typeface="微软雅黑" panose="020B0503020204020204" pitchFamily="34" charset="-122"/>
                <a:ea typeface="微软雅黑" panose="020B0503020204020204" pitchFamily="34" charset="-122"/>
              </a:rPr>
              <a:t>节点的质心，作为初始质心点，对所有的样本点按距离远近进行聚类。这样进一步减少了由于</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的一些限制导致的聚类不合理的情况。</a:t>
            </a:r>
          </a:p>
          <a:p>
            <a:pPr marL="0" indent="0">
              <a:lnSpc>
                <a:spcPct val="170000"/>
              </a:lnSpc>
              <a:buNone/>
            </a:pPr>
            <a:r>
              <a:rPr lang="zh-CN" altLang="en-US" sz="5500" dirty="0">
                <a:solidFill>
                  <a:srgbClr val="000000"/>
                </a:solidFill>
                <a:latin typeface="微软雅黑" panose="020B0503020204020204" pitchFamily="34" charset="-122"/>
                <a:ea typeface="微软雅黑" panose="020B0503020204020204" pitchFamily="34" charset="-122"/>
              </a:rPr>
              <a:t>从上面可以看出，</a:t>
            </a:r>
            <a:r>
              <a:rPr lang="en-US" altLang="zh-CN" sz="5500" dirty="0">
                <a:solidFill>
                  <a:srgbClr val="000000"/>
                </a:solidFill>
                <a:latin typeface="微软雅黑" panose="020B0503020204020204" pitchFamily="34" charset="-122"/>
                <a:ea typeface="微软雅黑" panose="020B0503020204020204" pitchFamily="34" charset="-122"/>
              </a:rPr>
              <a:t>BIRCH</a:t>
            </a:r>
            <a:r>
              <a:rPr lang="zh-CN" altLang="en-US" sz="5500" dirty="0">
                <a:solidFill>
                  <a:srgbClr val="000000"/>
                </a:solidFill>
                <a:latin typeface="微软雅黑" panose="020B0503020204020204" pitchFamily="34" charset="-122"/>
                <a:ea typeface="微软雅黑" panose="020B0503020204020204" pitchFamily="34" charset="-122"/>
              </a:rPr>
              <a:t>算法的关键就是步骤</a:t>
            </a:r>
            <a:r>
              <a:rPr lang="en-US" altLang="zh-CN" sz="5500" dirty="0">
                <a:solidFill>
                  <a:srgbClr val="000000"/>
                </a:solidFill>
                <a:latin typeface="微软雅黑" panose="020B0503020204020204" pitchFamily="34" charset="-122"/>
                <a:ea typeface="微软雅黑" panose="020B0503020204020204" pitchFamily="34" charset="-122"/>
              </a:rPr>
              <a:t>1</a:t>
            </a:r>
            <a:r>
              <a:rPr lang="zh-CN" altLang="en-US" sz="5500" dirty="0">
                <a:solidFill>
                  <a:srgbClr val="000000"/>
                </a:solidFill>
                <a:latin typeface="微软雅黑" panose="020B0503020204020204" pitchFamily="34" charset="-122"/>
                <a:ea typeface="微软雅黑" panose="020B0503020204020204" pitchFamily="34" charset="-122"/>
              </a:rPr>
              <a:t>，也就是</a:t>
            </a:r>
            <a:r>
              <a:rPr lang="en-US" altLang="zh-CN" sz="5500" dirty="0">
                <a:solidFill>
                  <a:srgbClr val="000000"/>
                </a:solidFill>
                <a:latin typeface="微软雅黑" panose="020B0503020204020204" pitchFamily="34" charset="-122"/>
                <a:ea typeface="微软雅黑" panose="020B0503020204020204" pitchFamily="34" charset="-122"/>
              </a:rPr>
              <a:t>CF Tree</a:t>
            </a:r>
            <a:r>
              <a:rPr lang="zh-CN" altLang="en-US" sz="5500" dirty="0">
                <a:solidFill>
                  <a:srgbClr val="000000"/>
                </a:solidFill>
                <a:latin typeface="微软雅黑" panose="020B0503020204020204" pitchFamily="34" charset="-122"/>
                <a:ea typeface="微软雅黑" panose="020B0503020204020204" pitchFamily="34" charset="-122"/>
              </a:rPr>
              <a:t>的生成，其他步骤都是为了</a:t>
            </a:r>
            <a:r>
              <a:rPr lang="zh-CN" altLang="en-US" sz="5500" b="1" dirty="0">
                <a:solidFill>
                  <a:srgbClr val="FF0000"/>
                </a:solidFill>
                <a:latin typeface="微软雅黑" panose="020B0503020204020204" pitchFamily="34" charset="-122"/>
                <a:ea typeface="微软雅黑" panose="020B0503020204020204" pitchFamily="34" charset="-122"/>
              </a:rPr>
              <a:t>优化</a:t>
            </a:r>
            <a:r>
              <a:rPr lang="zh-CN" altLang="en-US" sz="5500" dirty="0">
                <a:solidFill>
                  <a:srgbClr val="000000"/>
                </a:solidFill>
                <a:latin typeface="微软雅黑" panose="020B0503020204020204" pitchFamily="34" charset="-122"/>
                <a:ea typeface="微软雅黑" panose="020B0503020204020204" pitchFamily="34" charset="-122"/>
              </a:rPr>
              <a:t>最后的聚类结果。</a:t>
            </a:r>
          </a:p>
          <a:p>
            <a:endParaRPr lang="zh-CN" altLang="en-US" dirty="0"/>
          </a:p>
        </p:txBody>
      </p:sp>
    </p:spTree>
    <p:extLst>
      <p:ext uri="{BB962C8B-B14F-4D97-AF65-F5344CB8AC3E}">
        <p14:creationId xmlns:p14="http://schemas.microsoft.com/office/powerpoint/2010/main" val="3274754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524" y="471659"/>
            <a:ext cx="10303276" cy="655806"/>
          </a:xfrm>
        </p:spPr>
        <p:txBody>
          <a:bodyPr>
            <a:normAutofit fontScale="90000"/>
          </a:bodyPr>
          <a:lstStyle/>
          <a:p>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算法小结</a:t>
            </a:r>
            <a:br>
              <a:rPr lang="zh-CN" altLang="en-US" b="1" dirty="0"/>
            </a:br>
            <a:endParaRPr lang="zh-CN" altLang="en-US" dirty="0"/>
          </a:p>
        </p:txBody>
      </p:sp>
      <p:sp>
        <p:nvSpPr>
          <p:cNvPr id="3" name="内容占位符 2"/>
          <p:cNvSpPr>
            <a:spLocks noGrp="1"/>
          </p:cNvSpPr>
          <p:nvPr>
            <p:ph idx="1"/>
          </p:nvPr>
        </p:nvSpPr>
        <p:spPr>
          <a:xfrm>
            <a:off x="237107" y="1260629"/>
            <a:ext cx="11561316" cy="5424256"/>
          </a:xfrm>
        </p:spPr>
        <p:txBody>
          <a:bodyPr>
            <a:normAutofit fontScale="77500" lnSpcReduction="20000"/>
          </a:bodyPr>
          <a:lstStyle/>
          <a:p>
            <a:pPr>
              <a:lnSpc>
                <a:spcPct val="170000"/>
              </a:lnSpc>
            </a:pP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算法可以</a:t>
            </a:r>
            <a:r>
              <a:rPr lang="zh-CN" altLang="en-US" b="1" dirty="0">
                <a:solidFill>
                  <a:srgbClr val="FF0000"/>
                </a:solidFill>
                <a:latin typeface="微软雅黑" panose="020B0503020204020204" pitchFamily="34" charset="-122"/>
                <a:ea typeface="微软雅黑" panose="020B0503020204020204" pitchFamily="34" charset="-122"/>
              </a:rPr>
              <a:t>不用输入类别数</a:t>
            </a:r>
            <a:r>
              <a:rPr lang="en-US" altLang="zh-CN" b="1" dirty="0">
                <a:solidFill>
                  <a:srgbClr val="FF0000"/>
                </a:solidFill>
                <a:latin typeface="微软雅黑" panose="020B0503020204020204" pitchFamily="34" charset="-122"/>
                <a:ea typeface="微软雅黑" panose="020B0503020204020204" pitchFamily="34" charset="-122"/>
              </a:rPr>
              <a:t>K</a:t>
            </a:r>
            <a:r>
              <a:rPr lang="zh-CN" altLang="en-US" b="1" dirty="0">
                <a:solidFill>
                  <a:srgbClr val="FF0000"/>
                </a:solidFill>
                <a:latin typeface="微软雅黑" panose="020B0503020204020204" pitchFamily="34" charset="-122"/>
                <a:ea typeface="微软雅黑" panose="020B0503020204020204" pitchFamily="34" charset="-122"/>
              </a:rPr>
              <a:t>值</a:t>
            </a:r>
            <a:r>
              <a:rPr lang="zh-CN" altLang="en-US" dirty="0">
                <a:latin typeface="微软雅黑" panose="020B0503020204020204" pitchFamily="34" charset="-122"/>
                <a:ea typeface="微软雅黑" panose="020B0503020204020204" pitchFamily="34" charset="-122"/>
              </a:rPr>
              <a:t>，这点和</a:t>
            </a:r>
            <a:r>
              <a:rPr lang="en-US" altLang="zh-CN" dirty="0">
                <a:latin typeface="微软雅黑" panose="020B0503020204020204" pitchFamily="34" charset="-122"/>
                <a:ea typeface="微软雅黑" panose="020B0503020204020204" pitchFamily="34" charset="-122"/>
              </a:rPr>
              <a:t>K-Means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Mini Batch K-Means</a:t>
            </a:r>
            <a:r>
              <a:rPr lang="zh-CN" altLang="en-US" dirty="0">
                <a:latin typeface="微软雅黑" panose="020B0503020204020204" pitchFamily="34" charset="-122"/>
                <a:ea typeface="微软雅黑" panose="020B0503020204020204" pitchFamily="34" charset="-122"/>
              </a:rPr>
              <a:t>不同。如果不输入</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值，则最后的</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元组的组数即为最终的</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，否则会按照输入的</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值对</a:t>
            </a:r>
            <a:r>
              <a:rPr lang="en-US" altLang="zh-CN" dirty="0">
                <a:latin typeface="微软雅黑" panose="020B0503020204020204" pitchFamily="34" charset="-122"/>
                <a:ea typeface="微软雅黑" panose="020B0503020204020204" pitchFamily="34" charset="-122"/>
              </a:rPr>
              <a:t>CF</a:t>
            </a:r>
            <a:r>
              <a:rPr lang="zh-CN" altLang="en-US" dirty="0">
                <a:latin typeface="微软雅黑" panose="020B0503020204020204" pitchFamily="34" charset="-122"/>
                <a:ea typeface="微软雅黑" panose="020B0503020204020204" pitchFamily="34" charset="-122"/>
              </a:rPr>
              <a:t>元组按距离大小进行合并。</a:t>
            </a:r>
          </a:p>
          <a:p>
            <a:pPr>
              <a:lnSpc>
                <a:spcPct val="170000"/>
              </a:lnSpc>
            </a:pPr>
            <a:r>
              <a:rPr lang="zh-CN" altLang="en-US" dirty="0">
                <a:latin typeface="微软雅黑" panose="020B0503020204020204" pitchFamily="34" charset="-122"/>
                <a:ea typeface="微软雅黑" panose="020B0503020204020204" pitchFamily="34" charset="-122"/>
              </a:rPr>
              <a:t>一般来说，</a:t>
            </a: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算法适用于样本量较大的情况，这点和</a:t>
            </a:r>
            <a:r>
              <a:rPr lang="en-US" altLang="zh-CN" dirty="0">
                <a:latin typeface="微软雅黑" panose="020B0503020204020204" pitchFamily="34" charset="-122"/>
                <a:ea typeface="微软雅黑" panose="020B0503020204020204" pitchFamily="34" charset="-122"/>
              </a:rPr>
              <a:t>Mini Batch K-Means</a:t>
            </a:r>
            <a:r>
              <a:rPr lang="zh-CN" altLang="en-US" dirty="0">
                <a:latin typeface="微软雅黑" panose="020B0503020204020204" pitchFamily="34" charset="-122"/>
                <a:ea typeface="微软雅黑" panose="020B0503020204020204" pitchFamily="34" charset="-122"/>
              </a:rPr>
              <a:t>类似，但是</a:t>
            </a: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适用于类别数比较大的情况，而</a:t>
            </a:r>
            <a:r>
              <a:rPr lang="en-US" altLang="zh-CN" dirty="0">
                <a:latin typeface="微软雅黑" panose="020B0503020204020204" pitchFamily="34" charset="-122"/>
                <a:ea typeface="微软雅黑" panose="020B0503020204020204" pitchFamily="34" charset="-122"/>
              </a:rPr>
              <a:t>Mini Batch K-Means</a:t>
            </a:r>
            <a:r>
              <a:rPr lang="zh-CN" altLang="en-US" dirty="0">
                <a:latin typeface="微软雅黑" panose="020B0503020204020204" pitchFamily="34" charset="-122"/>
                <a:ea typeface="微软雅黑" panose="020B0503020204020204" pitchFamily="34" charset="-122"/>
              </a:rPr>
              <a:t>一般用于类别数适中或者较少的时候。</a:t>
            </a: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除了聚类还可以额外做一些</a:t>
            </a:r>
            <a:r>
              <a:rPr lang="zh-CN" altLang="en-US" b="1" dirty="0">
                <a:solidFill>
                  <a:srgbClr val="FF0000"/>
                </a:solidFill>
                <a:latin typeface="微软雅黑" panose="020B0503020204020204" pitchFamily="34" charset="-122"/>
                <a:ea typeface="微软雅黑" panose="020B0503020204020204" pitchFamily="34" charset="-122"/>
              </a:rPr>
              <a:t>异常点检测</a:t>
            </a:r>
            <a:r>
              <a:rPr lang="zh-CN" altLang="en-US" dirty="0">
                <a:latin typeface="微软雅黑" panose="020B0503020204020204" pitchFamily="34" charset="-122"/>
                <a:ea typeface="微软雅黑" panose="020B0503020204020204" pitchFamily="34" charset="-122"/>
              </a:rPr>
              <a:t>和数据初步按类别规约的</a:t>
            </a:r>
            <a:r>
              <a:rPr lang="zh-CN" altLang="en-US" b="1" dirty="0">
                <a:solidFill>
                  <a:srgbClr val="FF0000"/>
                </a:solidFill>
                <a:latin typeface="微软雅黑" panose="020B0503020204020204" pitchFamily="34" charset="-122"/>
                <a:ea typeface="微软雅黑" panose="020B0503020204020204" pitchFamily="34" charset="-122"/>
              </a:rPr>
              <a:t>预处理</a:t>
            </a:r>
            <a:r>
              <a:rPr lang="zh-CN" altLang="en-US" dirty="0">
                <a:latin typeface="微软雅黑" panose="020B0503020204020204" pitchFamily="34" charset="-122"/>
                <a:ea typeface="微软雅黑" panose="020B0503020204020204" pitchFamily="34" charset="-122"/>
              </a:rPr>
              <a:t>。但是如果数据特征的维度非常大，比如大于</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，则</a:t>
            </a: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不太适合，此时</a:t>
            </a:r>
            <a:r>
              <a:rPr lang="en-US" altLang="zh-CN" dirty="0">
                <a:latin typeface="微软雅黑" panose="020B0503020204020204" pitchFamily="34" charset="-122"/>
                <a:ea typeface="微软雅黑" panose="020B0503020204020204" pitchFamily="34" charset="-122"/>
              </a:rPr>
              <a:t>Mini Batch K-Means</a:t>
            </a:r>
            <a:r>
              <a:rPr lang="zh-CN" altLang="en-US" dirty="0">
                <a:latin typeface="微软雅黑" panose="020B0503020204020204" pitchFamily="34" charset="-122"/>
                <a:ea typeface="微软雅黑" panose="020B0503020204020204" pitchFamily="34" charset="-122"/>
              </a:rPr>
              <a:t>的表现较好。</a:t>
            </a:r>
          </a:p>
          <a:p>
            <a:pPr>
              <a:lnSpc>
                <a:spcPct val="170000"/>
              </a:lnSpc>
            </a:pPr>
            <a:r>
              <a:rPr lang="zh-CN" altLang="en-US" dirty="0">
                <a:latin typeface="微软雅黑" panose="020B0503020204020204" pitchFamily="34" charset="-122"/>
                <a:ea typeface="微软雅黑" panose="020B0503020204020204" pitchFamily="34" charset="-122"/>
              </a:rPr>
              <a:t>对于调参，</a:t>
            </a:r>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要比</a:t>
            </a:r>
            <a:r>
              <a:rPr lang="en-US" altLang="zh-CN" dirty="0">
                <a:latin typeface="微软雅黑" panose="020B0503020204020204" pitchFamily="34" charset="-122"/>
                <a:ea typeface="微软雅黑" panose="020B0503020204020204" pitchFamily="34" charset="-122"/>
              </a:rPr>
              <a:t>K-Means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Mini Batch K-Means</a:t>
            </a:r>
            <a:r>
              <a:rPr lang="zh-CN" altLang="en-US" dirty="0">
                <a:latin typeface="微软雅黑" panose="020B0503020204020204" pitchFamily="34" charset="-122"/>
                <a:ea typeface="微软雅黑" panose="020B0503020204020204" pitchFamily="34" charset="-122"/>
              </a:rPr>
              <a:t>复杂，因为它需要对</a:t>
            </a:r>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的几个关键的参数进行调参，这几个参数对</a:t>
            </a:r>
            <a:r>
              <a:rPr lang="en-US" altLang="zh-CN" dirty="0">
                <a:latin typeface="微软雅黑" panose="020B0503020204020204" pitchFamily="34" charset="-122"/>
                <a:ea typeface="微软雅黑" panose="020B0503020204020204" pitchFamily="34" charset="-122"/>
              </a:rPr>
              <a:t>CF Tree</a:t>
            </a:r>
            <a:r>
              <a:rPr lang="zh-CN" altLang="en-US" dirty="0">
                <a:latin typeface="微软雅黑" panose="020B0503020204020204" pitchFamily="34" charset="-122"/>
                <a:ea typeface="微软雅黑" panose="020B0503020204020204" pitchFamily="34" charset="-122"/>
              </a:rPr>
              <a:t>的最终形式影响很大。</a:t>
            </a:r>
          </a:p>
        </p:txBody>
      </p:sp>
    </p:spTree>
    <p:extLst>
      <p:ext uri="{BB962C8B-B14F-4D97-AF65-F5344CB8AC3E}">
        <p14:creationId xmlns:p14="http://schemas.microsoft.com/office/powerpoint/2010/main" val="1318728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392052" cy="904382"/>
          </a:xfrm>
        </p:spPr>
        <p:txBody>
          <a:bodyPr/>
          <a:lstStyle/>
          <a:p>
            <a:r>
              <a:rPr lang="en-US" altLang="zh-CN" dirty="0">
                <a:latin typeface="微软雅黑" panose="020B0503020204020204" pitchFamily="34" charset="-122"/>
                <a:ea typeface="微软雅黑" panose="020B0503020204020204" pitchFamily="34" charset="-122"/>
              </a:rPr>
              <a:t>BIRCH</a:t>
            </a:r>
            <a:r>
              <a:rPr lang="zh-CN" altLang="en-US" dirty="0">
                <a:latin typeface="微软雅黑" panose="020B0503020204020204" pitchFamily="34" charset="-122"/>
                <a:ea typeface="微软雅黑" panose="020B0503020204020204" pitchFamily="34" charset="-122"/>
              </a:rPr>
              <a:t>算法的优缺点</a:t>
            </a:r>
            <a:endParaRPr lang="zh-CN" altLang="en-US" dirty="0"/>
          </a:p>
        </p:txBody>
      </p:sp>
      <p:sp>
        <p:nvSpPr>
          <p:cNvPr id="3" name="内容占位符 2"/>
          <p:cNvSpPr>
            <a:spLocks noGrp="1"/>
          </p:cNvSpPr>
          <p:nvPr>
            <p:ph idx="1"/>
          </p:nvPr>
        </p:nvSpPr>
        <p:spPr>
          <a:xfrm>
            <a:off x="621437" y="1393796"/>
            <a:ext cx="10990556" cy="5184558"/>
          </a:xfrm>
        </p:spPr>
        <p:txBody>
          <a:bodyPr>
            <a:noAutofit/>
          </a:bodyPr>
          <a:lstStyle/>
          <a:p>
            <a:pPr>
              <a:lnSpc>
                <a:spcPct val="150000"/>
              </a:lnSpc>
            </a:pPr>
            <a:r>
              <a:rPr lang="en-US" altLang="zh-CN" sz="2000" dirty="0">
                <a:latin typeface="微软雅黑" panose="020B0503020204020204" pitchFamily="34" charset="-122"/>
                <a:ea typeface="微软雅黑" panose="020B0503020204020204" pitchFamily="34" charset="-122"/>
              </a:rPr>
              <a:t>BIRCH</a:t>
            </a:r>
            <a:r>
              <a:rPr lang="zh-CN" altLang="en-US" sz="2000" dirty="0">
                <a:latin typeface="微软雅黑" panose="020B0503020204020204" pitchFamily="34" charset="-122"/>
                <a:ea typeface="微软雅黑" panose="020B0503020204020204" pitchFamily="34" charset="-122"/>
              </a:rPr>
              <a:t>算法的主要优点有：</a:t>
            </a:r>
          </a:p>
          <a:p>
            <a:pPr marL="0" indent="0">
              <a:lnSpc>
                <a:spcPct val="150000"/>
              </a:lnSpc>
              <a:buNone/>
            </a:pPr>
            <a:r>
              <a:rPr lang="en-US" altLang="zh-CN" sz="2000" dirty="0">
                <a:latin typeface="微软雅黑" panose="020B0503020204020204" pitchFamily="34" charset="-122"/>
                <a:ea typeface="微软雅黑" panose="020B0503020204020204" pitchFamily="34" charset="-122"/>
              </a:rPr>
              <a:t>1) </a:t>
            </a:r>
            <a:r>
              <a:rPr lang="zh-CN" altLang="en-US" sz="2000" b="1" dirty="0">
                <a:solidFill>
                  <a:srgbClr val="FF0000"/>
                </a:solidFill>
                <a:latin typeface="微软雅黑" panose="020B0503020204020204" pitchFamily="34" charset="-122"/>
                <a:ea typeface="微软雅黑" panose="020B0503020204020204" pitchFamily="34" charset="-122"/>
              </a:rPr>
              <a:t>节约内存</a:t>
            </a:r>
            <a:r>
              <a:rPr lang="zh-CN" altLang="en-US" sz="2000" dirty="0">
                <a:latin typeface="微软雅黑" panose="020B0503020204020204" pitchFamily="34" charset="-122"/>
                <a:ea typeface="微软雅黑" panose="020B0503020204020204" pitchFamily="34" charset="-122"/>
              </a:rPr>
              <a:t>，所有的样本都在磁盘上，</a:t>
            </a:r>
            <a:r>
              <a:rPr lang="en-US" altLang="zh-CN" sz="2000" dirty="0">
                <a:latin typeface="微软雅黑" panose="020B0503020204020204" pitchFamily="34" charset="-122"/>
                <a:ea typeface="微软雅黑" panose="020B0503020204020204" pitchFamily="34" charset="-122"/>
              </a:rPr>
              <a:t>CF Tree</a:t>
            </a:r>
            <a:r>
              <a:rPr lang="zh-CN" altLang="en-US" sz="2000" dirty="0">
                <a:latin typeface="微软雅黑" panose="020B0503020204020204" pitchFamily="34" charset="-122"/>
                <a:ea typeface="微软雅黑" panose="020B0503020204020204" pitchFamily="34" charset="-122"/>
              </a:rPr>
              <a:t>仅仅存了</a:t>
            </a:r>
            <a:r>
              <a:rPr lang="en-US" altLang="zh-CN" sz="2000" dirty="0">
                <a:latin typeface="微软雅黑" panose="020B0503020204020204" pitchFamily="34" charset="-122"/>
                <a:ea typeface="微软雅黑" panose="020B0503020204020204" pitchFamily="34" charset="-122"/>
              </a:rPr>
              <a:t>CF</a:t>
            </a:r>
            <a:r>
              <a:rPr lang="zh-CN" altLang="en-US" sz="2000" dirty="0">
                <a:latin typeface="微软雅黑" panose="020B0503020204020204" pitchFamily="34" charset="-122"/>
                <a:ea typeface="微软雅黑" panose="020B0503020204020204" pitchFamily="34" charset="-122"/>
              </a:rPr>
              <a:t>节点和对应的指针。</a:t>
            </a:r>
          </a:p>
          <a:p>
            <a:pPr marL="0" indent="0">
              <a:lnSpc>
                <a:spcPct val="150000"/>
              </a:lnSpc>
              <a:buNone/>
            </a:pPr>
            <a:r>
              <a:rPr lang="en-US" altLang="zh-CN" sz="2000" dirty="0">
                <a:latin typeface="微软雅黑" panose="020B0503020204020204" pitchFamily="34" charset="-122"/>
                <a:ea typeface="微软雅黑" panose="020B0503020204020204" pitchFamily="34" charset="-122"/>
              </a:rPr>
              <a:t>2) </a:t>
            </a:r>
            <a:r>
              <a:rPr lang="zh-CN" altLang="en-US" sz="2000" b="1" dirty="0">
                <a:solidFill>
                  <a:srgbClr val="FF0000"/>
                </a:solidFill>
                <a:latin typeface="微软雅黑" panose="020B0503020204020204" pitchFamily="34" charset="-122"/>
                <a:ea typeface="微软雅黑" panose="020B0503020204020204" pitchFamily="34" charset="-122"/>
              </a:rPr>
              <a:t>聚类速度快</a:t>
            </a:r>
            <a:r>
              <a:rPr lang="zh-CN" altLang="en-US" sz="2000" dirty="0">
                <a:latin typeface="微软雅黑" panose="020B0503020204020204" pitchFamily="34" charset="-122"/>
                <a:ea typeface="微软雅黑" panose="020B0503020204020204" pitchFamily="34" charset="-122"/>
              </a:rPr>
              <a:t>，只需要一遍扫描训练集就可以建立</a:t>
            </a:r>
            <a:r>
              <a:rPr lang="en-US" altLang="zh-CN" sz="2000" dirty="0">
                <a:latin typeface="微软雅黑" panose="020B0503020204020204" pitchFamily="34" charset="-122"/>
                <a:ea typeface="微软雅黑" panose="020B0503020204020204" pitchFamily="34" charset="-122"/>
              </a:rPr>
              <a:t>CF Tree</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CF Tree</a:t>
            </a:r>
            <a:r>
              <a:rPr lang="zh-CN" altLang="en-US" sz="2000" dirty="0">
                <a:latin typeface="微软雅黑" panose="020B0503020204020204" pitchFamily="34" charset="-122"/>
                <a:ea typeface="微软雅黑" panose="020B0503020204020204" pitchFamily="34" charset="-122"/>
              </a:rPr>
              <a:t>的增删改都很快。</a:t>
            </a:r>
          </a:p>
          <a:p>
            <a:pPr marL="0" indent="0">
              <a:lnSpc>
                <a:spcPct val="150000"/>
              </a:lnSpc>
              <a:buNone/>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可以识别</a:t>
            </a:r>
            <a:r>
              <a:rPr lang="zh-CN" altLang="en-US" sz="2000" b="1" dirty="0">
                <a:solidFill>
                  <a:srgbClr val="FF0000"/>
                </a:solidFill>
                <a:latin typeface="微软雅黑" panose="020B0503020204020204" pitchFamily="34" charset="-122"/>
                <a:ea typeface="微软雅黑" panose="020B0503020204020204" pitchFamily="34" charset="-122"/>
              </a:rPr>
              <a:t>噪音点</a:t>
            </a:r>
            <a:r>
              <a:rPr lang="zh-CN" altLang="en-US" sz="2000" dirty="0">
                <a:latin typeface="微软雅黑" panose="020B0503020204020204" pitchFamily="34" charset="-122"/>
                <a:ea typeface="微软雅黑" panose="020B0503020204020204" pitchFamily="34" charset="-122"/>
              </a:rPr>
              <a:t>，还可以对数据集进行初步分类的预处理。</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endParaRPr lang="zh-CN" altLang="en-US"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BIRCH</a:t>
            </a:r>
            <a:r>
              <a:rPr lang="zh-CN" altLang="en-US" sz="2000" dirty="0">
                <a:latin typeface="微软雅黑" panose="020B0503020204020204" pitchFamily="34" charset="-122"/>
                <a:ea typeface="微软雅黑" panose="020B0503020204020204" pitchFamily="34" charset="-122"/>
              </a:rPr>
              <a:t>算法的主要缺点有：</a:t>
            </a:r>
          </a:p>
          <a:p>
            <a:pPr marL="0" indent="0">
              <a:lnSpc>
                <a:spcPct val="150000"/>
              </a:lnSpc>
              <a:buNone/>
            </a:pP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由于</a:t>
            </a:r>
            <a:r>
              <a:rPr lang="en-US" altLang="zh-CN" sz="2000" dirty="0">
                <a:latin typeface="微软雅黑" panose="020B0503020204020204" pitchFamily="34" charset="-122"/>
                <a:ea typeface="微软雅黑" panose="020B0503020204020204" pitchFamily="34" charset="-122"/>
              </a:rPr>
              <a:t>CF Tree</a:t>
            </a:r>
            <a:r>
              <a:rPr lang="zh-CN" altLang="en-US" sz="2000" dirty="0">
                <a:latin typeface="微软雅黑" panose="020B0503020204020204" pitchFamily="34" charset="-122"/>
                <a:ea typeface="微软雅黑" panose="020B0503020204020204" pitchFamily="34" charset="-122"/>
              </a:rPr>
              <a:t>对每个节点的</a:t>
            </a:r>
            <a:r>
              <a:rPr lang="en-US" altLang="zh-CN" sz="2000" dirty="0">
                <a:latin typeface="微软雅黑" panose="020B0503020204020204" pitchFamily="34" charset="-122"/>
                <a:ea typeface="微软雅黑" panose="020B0503020204020204" pitchFamily="34" charset="-122"/>
              </a:rPr>
              <a:t>CF</a:t>
            </a:r>
            <a:r>
              <a:rPr lang="zh-CN" altLang="en-US" sz="2000" dirty="0">
                <a:latin typeface="微软雅黑" panose="020B0503020204020204" pitchFamily="34" charset="-122"/>
                <a:ea typeface="微软雅黑" panose="020B0503020204020204" pitchFamily="34" charset="-122"/>
              </a:rPr>
              <a:t>个数有限制，导致聚类的结果可能和真实的类别分布不同。</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对</a:t>
            </a:r>
            <a:r>
              <a:rPr lang="zh-CN" altLang="en-US" sz="2000" b="1" dirty="0">
                <a:solidFill>
                  <a:srgbClr val="FF0000"/>
                </a:solidFill>
                <a:latin typeface="微软雅黑" panose="020B0503020204020204" pitchFamily="34" charset="-122"/>
                <a:ea typeface="微软雅黑" panose="020B0503020204020204" pitchFamily="34" charset="-122"/>
              </a:rPr>
              <a:t>高维特征</a:t>
            </a:r>
            <a:r>
              <a:rPr lang="zh-CN" altLang="en-US" sz="2000" dirty="0">
                <a:latin typeface="微软雅黑" panose="020B0503020204020204" pitchFamily="34" charset="-122"/>
                <a:ea typeface="微软雅黑" panose="020B0503020204020204" pitchFamily="34" charset="-122"/>
              </a:rPr>
              <a:t>的数据聚类效果不好。此时可以选择</a:t>
            </a:r>
            <a:r>
              <a:rPr lang="en-US" altLang="zh-CN" sz="2000" dirty="0">
                <a:latin typeface="微软雅黑" panose="020B0503020204020204" pitchFamily="34" charset="-122"/>
                <a:ea typeface="微软雅黑" panose="020B0503020204020204" pitchFamily="34" charset="-122"/>
              </a:rPr>
              <a:t>Mini Batch K-Means</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如果数据集的分布簇不是类似于</a:t>
            </a:r>
            <a:r>
              <a:rPr lang="zh-CN" altLang="en-US" sz="2000" b="1" dirty="0">
                <a:solidFill>
                  <a:srgbClr val="FF0000"/>
                </a:solidFill>
                <a:latin typeface="微软雅黑" panose="020B0503020204020204" pitchFamily="34" charset="-122"/>
                <a:ea typeface="微软雅黑" panose="020B0503020204020204" pitchFamily="34" charset="-122"/>
              </a:rPr>
              <a:t>超球体</a:t>
            </a:r>
            <a:r>
              <a:rPr lang="zh-CN" altLang="en-US" sz="2000" dirty="0">
                <a:latin typeface="微软雅黑" panose="020B0503020204020204" pitchFamily="34" charset="-122"/>
                <a:ea typeface="微软雅黑" panose="020B0503020204020204" pitchFamily="34" charset="-122"/>
              </a:rPr>
              <a:t>，或者说不是</a:t>
            </a:r>
            <a:r>
              <a:rPr lang="zh-CN" altLang="en-US" sz="2000" b="1" dirty="0">
                <a:solidFill>
                  <a:srgbClr val="FF0000"/>
                </a:solidFill>
                <a:latin typeface="微软雅黑" panose="020B0503020204020204" pitchFamily="34" charset="-122"/>
                <a:ea typeface="微软雅黑" panose="020B0503020204020204" pitchFamily="34" charset="-122"/>
              </a:rPr>
              <a:t>凸</a:t>
            </a:r>
            <a:r>
              <a:rPr lang="zh-CN" altLang="en-US" sz="2000" dirty="0">
                <a:latin typeface="微软雅黑" panose="020B0503020204020204" pitchFamily="34" charset="-122"/>
                <a:ea typeface="微软雅黑" panose="020B0503020204020204" pitchFamily="34" charset="-122"/>
              </a:rPr>
              <a:t>的，则聚类效果不好。</a:t>
            </a:r>
          </a:p>
        </p:txBody>
      </p:sp>
    </p:spTree>
    <p:extLst>
      <p:ext uri="{BB962C8B-B14F-4D97-AF65-F5344CB8AC3E}">
        <p14:creationId xmlns:p14="http://schemas.microsoft.com/office/powerpoint/2010/main" val="2701900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微软雅黑" panose="020B0503020204020204" pitchFamily="34" charset="-122"/>
                <a:ea typeface="微软雅黑" panose="020B0503020204020204" pitchFamily="34" charset="-122"/>
              </a:rPr>
              <a:t>ROCK (</a:t>
            </a:r>
            <a:r>
              <a:rPr lang="en-US" altLang="zh-CN" dirty="0" err="1">
                <a:latin typeface="微软雅黑" panose="020B0503020204020204" pitchFamily="34" charset="-122"/>
                <a:ea typeface="微软雅黑" panose="020B0503020204020204" pitchFamily="34" charset="-122"/>
              </a:rPr>
              <a:t>RObust</a:t>
            </a:r>
            <a:r>
              <a:rPr lang="en-US" altLang="zh-CN" dirty="0">
                <a:latin typeface="微软雅黑" panose="020B0503020204020204" pitchFamily="34" charset="-122"/>
                <a:ea typeface="微软雅黑" panose="020B0503020204020204" pitchFamily="34" charset="-122"/>
              </a:rPr>
              <a:t> Clustering using </a:t>
            </a:r>
            <a:r>
              <a:rPr lang="en-US" altLang="zh-CN" dirty="0" err="1">
                <a:latin typeface="微软雅黑" panose="020B0503020204020204" pitchFamily="34" charset="-122"/>
                <a:ea typeface="微软雅黑" panose="020B0503020204020204" pitchFamily="34" charset="-122"/>
              </a:rPr>
              <a:t>linKs</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2107938"/>
            <a:ext cx="10515600" cy="4351338"/>
          </a:xfrm>
        </p:spPr>
        <p:txBody>
          <a:bodyPr>
            <a:normAutofit/>
          </a:bodyPr>
          <a:lstStyle/>
          <a:p>
            <a:pPr>
              <a:lnSpc>
                <a:spcPct val="150000"/>
              </a:lnSpc>
            </a:pPr>
            <a:r>
              <a:rPr lang="en-US" altLang="zh-CN" sz="2000" dirty="0">
                <a:latin typeface="微软雅黑" panose="020B0503020204020204" pitchFamily="34" charset="-122"/>
                <a:ea typeface="微软雅黑" panose="020B0503020204020204" pitchFamily="34" charset="-122"/>
              </a:rPr>
              <a:t>ROCK</a:t>
            </a:r>
            <a:r>
              <a:rPr lang="zh-CN" altLang="en-US" sz="2000" dirty="0">
                <a:latin typeface="微软雅黑" panose="020B0503020204020204" pitchFamily="34" charset="-122"/>
                <a:ea typeface="微软雅黑" panose="020B0503020204020204" pitchFamily="34" charset="-122"/>
              </a:rPr>
              <a:t>是</a:t>
            </a:r>
            <a:r>
              <a:rPr lang="en-US" altLang="zh-CN" sz="2000" dirty="0" err="1">
                <a:latin typeface="微软雅黑" panose="020B0503020204020204" pitchFamily="34" charset="-122"/>
                <a:ea typeface="微软雅黑" panose="020B0503020204020204" pitchFamily="34" charset="-122"/>
              </a:rPr>
              <a:t>Sudipno</a:t>
            </a:r>
            <a:r>
              <a:rPr lang="en-US" altLang="zh-CN" sz="2000" dirty="0">
                <a:latin typeface="微软雅黑" panose="020B0503020204020204" pitchFamily="34" charset="-122"/>
                <a:ea typeface="微软雅黑" panose="020B0503020204020204" pitchFamily="34" charset="-122"/>
              </a:rPr>
              <a:t> </a:t>
            </a:r>
            <a:r>
              <a:rPr lang="en-US" altLang="zh-CN" sz="2000" dirty="0" err="1">
                <a:latin typeface="微软雅黑" panose="020B0503020204020204" pitchFamily="34" charset="-122"/>
                <a:ea typeface="微软雅黑" panose="020B0503020204020204" pitchFamily="34" charset="-122"/>
              </a:rPr>
              <a:t>Guha</a:t>
            </a:r>
            <a:r>
              <a:rPr lang="zh-CN" altLang="en-US" sz="2000" dirty="0">
                <a:latin typeface="微软雅黑" panose="020B0503020204020204" pitchFamily="34" charset="-122"/>
                <a:ea typeface="微软雅黑" panose="020B0503020204020204" pitchFamily="34" charset="-122"/>
              </a:rPr>
              <a:t>等人于</a:t>
            </a:r>
            <a:r>
              <a:rPr lang="en-US" altLang="zh-CN" sz="2000" dirty="0">
                <a:latin typeface="微软雅黑" panose="020B0503020204020204" pitchFamily="34" charset="-122"/>
                <a:ea typeface="微软雅黑" panose="020B0503020204020204" pitchFamily="34" charset="-122"/>
              </a:rPr>
              <a:t>1999</a:t>
            </a:r>
            <a:r>
              <a:rPr lang="zh-CN" altLang="en-US" sz="2000" dirty="0">
                <a:latin typeface="微软雅黑" panose="020B0503020204020204" pitchFamily="34" charset="-122"/>
                <a:ea typeface="微软雅黑" panose="020B0503020204020204" pitchFamily="34" charset="-122"/>
              </a:rPr>
              <a:t>年提出的一个著名的</a:t>
            </a:r>
            <a:r>
              <a:rPr lang="zh-CN" altLang="en-US" sz="2000" b="1" dirty="0">
                <a:solidFill>
                  <a:srgbClr val="FF0000"/>
                </a:solidFill>
                <a:latin typeface="微软雅黑" panose="020B0503020204020204" pitchFamily="34" charset="-122"/>
                <a:ea typeface="微软雅黑" panose="020B0503020204020204" pitchFamily="34" charset="-122"/>
              </a:rPr>
              <a:t>面向分类属性数据</a:t>
            </a:r>
            <a:r>
              <a:rPr lang="zh-CN" altLang="en-US" sz="2000" dirty="0">
                <a:latin typeface="微软雅黑" panose="020B0503020204020204" pitchFamily="34" charset="-122"/>
                <a:ea typeface="微软雅黑" panose="020B0503020204020204" pitchFamily="34" charset="-122"/>
              </a:rPr>
              <a:t>的聚类算法，其突出贡献是采用</a:t>
            </a:r>
            <a:r>
              <a:rPr lang="zh-CN" altLang="en-US" sz="2000" b="1" dirty="0">
                <a:solidFill>
                  <a:srgbClr val="FF0000"/>
                </a:solidFill>
                <a:latin typeface="微软雅黑" panose="020B0503020204020204" pitchFamily="34" charset="-122"/>
                <a:ea typeface="微软雅黑" panose="020B0503020204020204" pitchFamily="34" charset="-122"/>
              </a:rPr>
              <a:t>公共近邻（链接）数</a:t>
            </a:r>
            <a:r>
              <a:rPr lang="zh-CN" altLang="en-US" sz="2000" dirty="0">
                <a:latin typeface="微软雅黑" panose="020B0503020204020204" pitchFamily="34" charset="-122"/>
                <a:ea typeface="微软雅黑" panose="020B0503020204020204" pitchFamily="34" charset="-122"/>
              </a:rPr>
              <a:t>的全局信息作为评价数据点间相关性的度量标准，而不是传统的基于两点间距离的局部度量函数。</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ROCK</a:t>
            </a:r>
            <a:r>
              <a:rPr lang="zh-CN" altLang="en-US" sz="2000" dirty="0">
                <a:latin typeface="微软雅黑" panose="020B0503020204020204" pitchFamily="34" charset="-122"/>
                <a:ea typeface="微软雅黑" panose="020B0503020204020204" pitchFamily="34" charset="-122"/>
              </a:rPr>
              <a:t>聚类算法‏是一种鲁棒的用于</a:t>
            </a:r>
            <a:r>
              <a:rPr lang="zh-CN" altLang="en-US" sz="2000" b="1" dirty="0">
                <a:solidFill>
                  <a:srgbClr val="FF0000"/>
                </a:solidFill>
                <a:latin typeface="微软雅黑" panose="020B0503020204020204" pitchFamily="34" charset="-122"/>
                <a:ea typeface="微软雅黑" panose="020B0503020204020204" pitchFamily="34" charset="-122"/>
              </a:rPr>
              <a:t>分类属性</a:t>
            </a:r>
            <a:r>
              <a:rPr lang="zh-CN" altLang="en-US" sz="2000" dirty="0">
                <a:latin typeface="微软雅黑" panose="020B0503020204020204" pitchFamily="34" charset="-122"/>
                <a:ea typeface="微软雅黑" panose="020B0503020204020204" pitchFamily="34" charset="-122"/>
              </a:rPr>
              <a:t>的聚类算法。该算法属于</a:t>
            </a:r>
            <a:r>
              <a:rPr lang="zh-CN" altLang="en-US" sz="2000" b="1" dirty="0">
                <a:solidFill>
                  <a:srgbClr val="FF0000"/>
                </a:solidFill>
                <a:latin typeface="微软雅黑" panose="020B0503020204020204" pitchFamily="34" charset="-122"/>
                <a:ea typeface="微软雅黑" panose="020B0503020204020204" pitchFamily="34" charset="-122"/>
              </a:rPr>
              <a:t>凝聚型</a:t>
            </a:r>
            <a:r>
              <a:rPr lang="zh-CN" altLang="en-US" sz="2000" dirty="0">
                <a:latin typeface="微软雅黑" panose="020B0503020204020204" pitchFamily="34" charset="-122"/>
                <a:ea typeface="微软雅黑" panose="020B0503020204020204" pitchFamily="34" charset="-122"/>
              </a:rPr>
              <a:t>的层次聚类算法。之所以鲁棒是因为在确认两对象（</a:t>
            </a:r>
            <a:r>
              <a:rPr lang="zh-CN" altLang="en-US" sz="2000" b="1" dirty="0">
                <a:solidFill>
                  <a:srgbClr val="FF0000"/>
                </a:solidFill>
                <a:latin typeface="微软雅黑" panose="020B0503020204020204" pitchFamily="34" charset="-122"/>
                <a:ea typeface="微软雅黑" panose="020B0503020204020204" pitchFamily="34" charset="-122"/>
              </a:rPr>
              <a:t>样本点</a:t>
            </a: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簇</a:t>
            </a:r>
            <a:r>
              <a:rPr lang="zh-CN" altLang="en-US" sz="2000" dirty="0">
                <a:latin typeface="微软雅黑" panose="020B0503020204020204" pitchFamily="34" charset="-122"/>
                <a:ea typeface="微软雅黑" panose="020B0503020204020204" pitchFamily="34" charset="-122"/>
              </a:rPr>
              <a:t>）之间的关系时考虑了他们共同的邻居（</a:t>
            </a:r>
            <a:r>
              <a:rPr lang="zh-CN" altLang="en-US" sz="2000" b="1" dirty="0">
                <a:solidFill>
                  <a:srgbClr val="FF0000"/>
                </a:solidFill>
                <a:latin typeface="微软雅黑" panose="020B0503020204020204" pitchFamily="34" charset="-122"/>
                <a:ea typeface="微软雅黑" panose="020B0503020204020204" pitchFamily="34" charset="-122"/>
              </a:rPr>
              <a:t>相似样本点</a:t>
            </a:r>
            <a:r>
              <a:rPr lang="zh-CN" altLang="en-US" sz="2000" dirty="0">
                <a:latin typeface="微软雅黑" panose="020B0503020204020204" pitchFamily="34" charset="-122"/>
                <a:ea typeface="微软雅黑" panose="020B0503020204020204" pitchFamily="34" charset="-122"/>
              </a:rPr>
              <a:t>）的数量，在算法中被叫做</a:t>
            </a:r>
            <a:r>
              <a:rPr lang="zh-CN" altLang="en-US" sz="2000" b="1" dirty="0">
                <a:solidFill>
                  <a:srgbClr val="FF0000"/>
                </a:solidFill>
                <a:latin typeface="微软雅黑" panose="020B0503020204020204" pitchFamily="34" charset="-122"/>
                <a:ea typeface="微软雅黑" panose="020B0503020204020204" pitchFamily="34" charset="-122"/>
              </a:rPr>
              <a:t>链接（</a:t>
            </a:r>
            <a:r>
              <a:rPr lang="en-US" altLang="zh-CN" sz="2000" b="1" dirty="0">
                <a:solidFill>
                  <a:srgbClr val="FF0000"/>
                </a:solidFill>
                <a:latin typeface="微软雅黑" panose="020B0503020204020204" pitchFamily="34" charset="-122"/>
                <a:ea typeface="微软雅黑" panose="020B0503020204020204" pitchFamily="34" charset="-122"/>
              </a:rPr>
              <a:t>Link</a:t>
            </a:r>
            <a:r>
              <a:rPr lang="zh-CN" altLang="en-US" sz="2000" b="1" dirty="0">
                <a:solidFill>
                  <a:srgbClr val="FF00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的概念。而一些聚类算法只关注对象之间的相似度。</a:t>
            </a:r>
          </a:p>
        </p:txBody>
      </p:sp>
    </p:spTree>
    <p:extLst>
      <p:ext uri="{BB962C8B-B14F-4D97-AF65-F5344CB8AC3E}">
        <p14:creationId xmlns:p14="http://schemas.microsoft.com/office/powerpoint/2010/main" val="314666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49314" y="785702"/>
            <a:ext cx="11664517" cy="6072298"/>
          </a:xfrm>
        </p:spPr>
        <p:txBody>
          <a:bodyPr>
            <a:normAutofit/>
          </a:bodyPr>
          <a:lstStyle/>
          <a:p>
            <a:pPr>
              <a:lnSpc>
                <a:spcPct val="160000"/>
              </a:lnSpc>
            </a:pPr>
            <a:r>
              <a:rPr lang="zh-CN" altLang="en-US" sz="1800" b="1" dirty="0">
                <a:solidFill>
                  <a:srgbClr val="FF0000"/>
                </a:solidFill>
                <a:latin typeface="微软雅黑" panose="020B0503020204020204" pitchFamily="34" charset="-122"/>
                <a:ea typeface="微软雅黑" panose="020B0503020204020204" pitchFamily="34" charset="-122"/>
              </a:rPr>
              <a:t>邻居（</a:t>
            </a:r>
            <a:r>
              <a:rPr lang="en-US" altLang="zh-CN" sz="1800" b="1" dirty="0">
                <a:solidFill>
                  <a:srgbClr val="FF0000"/>
                </a:solidFill>
                <a:latin typeface="微软雅黑" panose="020B0503020204020204" pitchFamily="34" charset="-122"/>
                <a:ea typeface="微软雅黑" panose="020B0503020204020204" pitchFamily="34" charset="-122"/>
              </a:rPr>
              <a:t>Neighbors</a:t>
            </a:r>
            <a:r>
              <a:rPr lang="zh-CN" altLang="en-US" sz="1800" b="1" dirty="0">
                <a:solidFill>
                  <a:srgbClr val="FF0000"/>
                </a:solidFill>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：如果两个样本点的相似度达到了阈值（</a:t>
            </a:r>
            <a:r>
              <a:rPr lang="en-US" altLang="zh-CN" sz="1800" dirty="0">
                <a:latin typeface="微软雅黑" panose="020B0503020204020204" pitchFamily="34" charset="-122"/>
                <a:ea typeface="微软雅黑" panose="020B0503020204020204" pitchFamily="34" charset="-122"/>
              </a:rPr>
              <a:t>θ</a:t>
            </a:r>
            <a:r>
              <a:rPr lang="zh-CN" altLang="en-US" sz="1800" dirty="0">
                <a:latin typeface="微软雅黑" panose="020B0503020204020204" pitchFamily="34" charset="-122"/>
                <a:ea typeface="微软雅黑" panose="020B0503020204020204" pitchFamily="34" charset="-122"/>
              </a:rPr>
              <a:t>），这两个样本点就是邻居。阈值（</a:t>
            </a:r>
            <a:r>
              <a:rPr lang="en-US" altLang="zh-CN" sz="1800" dirty="0">
                <a:latin typeface="微软雅黑" panose="020B0503020204020204" pitchFamily="34" charset="-122"/>
                <a:ea typeface="微软雅黑" panose="020B0503020204020204" pitchFamily="34" charset="-122"/>
              </a:rPr>
              <a:t>θ</a:t>
            </a:r>
            <a:r>
              <a:rPr lang="zh-CN" altLang="en-US" sz="1800" dirty="0">
                <a:latin typeface="微软雅黑" panose="020B0503020204020204" pitchFamily="34" charset="-122"/>
                <a:ea typeface="微软雅黑" panose="020B0503020204020204" pitchFamily="34" charset="-122"/>
              </a:rPr>
              <a:t>）有用户指定，相似度也是通过用户指定的</a:t>
            </a:r>
            <a:r>
              <a:rPr lang="zh-CN" altLang="en-US" sz="1800" b="1" dirty="0">
                <a:solidFill>
                  <a:srgbClr val="FF0000"/>
                </a:solidFill>
                <a:latin typeface="微软雅黑" panose="020B0503020204020204" pitchFamily="34" charset="-122"/>
                <a:ea typeface="微软雅黑" panose="020B0503020204020204" pitchFamily="34" charset="-122"/>
              </a:rPr>
              <a:t>相似度函数</a:t>
            </a:r>
            <a:r>
              <a:rPr lang="zh-CN" altLang="en-US" sz="1800" dirty="0">
                <a:latin typeface="微软雅黑" panose="020B0503020204020204" pitchFamily="34" charset="-122"/>
                <a:ea typeface="微软雅黑" panose="020B0503020204020204" pitchFamily="34" charset="-122"/>
              </a:rPr>
              <a:t>计算。常用的分类属性的相似度计算方法有：</a:t>
            </a:r>
            <a:r>
              <a:rPr lang="en-US" altLang="zh-CN" sz="1800" dirty="0" err="1">
                <a:latin typeface="微软雅黑" panose="020B0503020204020204" pitchFamily="34" charset="-122"/>
                <a:ea typeface="微软雅黑" panose="020B0503020204020204" pitchFamily="34" charset="-122"/>
              </a:rPr>
              <a:t>Jaccard</a:t>
            </a:r>
            <a:r>
              <a:rPr lang="en-US" altLang="zh-CN" sz="1800" dirty="0">
                <a:latin typeface="微软雅黑" panose="020B0503020204020204" pitchFamily="34" charset="-122"/>
                <a:ea typeface="微软雅黑" panose="020B0503020204020204" pitchFamily="34" charset="-122"/>
              </a:rPr>
              <a:t> </a:t>
            </a:r>
            <a:r>
              <a:rPr lang="zh-CN" altLang="en-US" sz="1800" dirty="0">
                <a:latin typeface="微软雅黑" panose="020B0503020204020204" pitchFamily="34" charset="-122"/>
                <a:ea typeface="微软雅黑" panose="020B0503020204020204" pitchFamily="34" charset="-122"/>
              </a:rPr>
              <a:t>系数，余弦相似度。</a:t>
            </a:r>
          </a:p>
          <a:p>
            <a:pPr>
              <a:lnSpc>
                <a:spcPct val="160000"/>
              </a:lnSpc>
            </a:pPr>
            <a:r>
              <a:rPr lang="zh-CN" altLang="en-US" sz="1800" b="1" dirty="0">
                <a:solidFill>
                  <a:srgbClr val="FF0000"/>
                </a:solidFill>
                <a:latin typeface="微软雅黑" panose="020B0503020204020204" pitchFamily="34" charset="-122"/>
                <a:ea typeface="微软雅黑" panose="020B0503020204020204" pitchFamily="34" charset="-122"/>
              </a:rPr>
              <a:t>链接（</a:t>
            </a:r>
            <a:r>
              <a:rPr lang="en-US" altLang="zh-CN" sz="1800" b="1" dirty="0">
                <a:solidFill>
                  <a:srgbClr val="FF0000"/>
                </a:solidFill>
                <a:latin typeface="微软雅黑" panose="020B0503020204020204" pitchFamily="34" charset="-122"/>
                <a:ea typeface="微软雅黑" panose="020B0503020204020204" pitchFamily="34" charset="-122"/>
              </a:rPr>
              <a:t>Links</a:t>
            </a:r>
            <a:r>
              <a:rPr lang="zh-CN" altLang="en-US" sz="1800" b="1" dirty="0">
                <a:solidFill>
                  <a:srgbClr val="FF0000"/>
                </a:solidFill>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：两个对象的共同邻居数量。</a:t>
            </a:r>
          </a:p>
          <a:p>
            <a:pPr>
              <a:lnSpc>
                <a:spcPct val="160000"/>
              </a:lnSpc>
            </a:pPr>
            <a:r>
              <a:rPr lang="zh-CN" altLang="en-US" sz="1800" b="1" dirty="0">
                <a:solidFill>
                  <a:srgbClr val="FF0000"/>
                </a:solidFill>
                <a:latin typeface="微软雅黑" panose="020B0503020204020204" pitchFamily="34" charset="-122"/>
                <a:ea typeface="微软雅黑" panose="020B0503020204020204" pitchFamily="34" charset="-122"/>
              </a:rPr>
              <a:t>目标函数（</a:t>
            </a:r>
            <a:r>
              <a:rPr lang="en-US" altLang="zh-CN" sz="1800" b="1" dirty="0">
                <a:solidFill>
                  <a:srgbClr val="FF0000"/>
                </a:solidFill>
                <a:latin typeface="微软雅黑" panose="020B0503020204020204" pitchFamily="34" charset="-122"/>
                <a:ea typeface="微软雅黑" panose="020B0503020204020204" pitchFamily="34" charset="-122"/>
              </a:rPr>
              <a:t>Criterion Function</a:t>
            </a:r>
            <a:r>
              <a:rPr lang="zh-CN" altLang="en-US" sz="1800" b="1" dirty="0">
                <a:solidFill>
                  <a:srgbClr val="FF0000"/>
                </a:solidFill>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：最大化下面目标函数以获得最优的聚类结果。（通过最大化目标函数使得簇之间的链接总数最小，而簇内的链接总数最大）。其中，</a:t>
            </a:r>
            <a:r>
              <a:rPr lang="en-US" altLang="zh-CN" sz="1800" dirty="0">
                <a:latin typeface="微软雅黑" panose="020B0503020204020204" pitchFamily="34" charset="-122"/>
                <a:ea typeface="微软雅黑" panose="020B0503020204020204" pitchFamily="34" charset="-122"/>
              </a:rPr>
              <a:t>C</a:t>
            </a:r>
            <a:r>
              <a:rPr lang="en-US" altLang="zh-CN" sz="1800" baseline="-25000" dirty="0">
                <a:latin typeface="微软雅黑" panose="020B0503020204020204" pitchFamily="34" charset="-122"/>
                <a:ea typeface="微软雅黑" panose="020B0503020204020204" pitchFamily="34" charset="-122"/>
              </a:rPr>
              <a:t>i</a:t>
            </a:r>
            <a:r>
              <a:rPr lang="zh-CN" altLang="en-US" sz="1800" dirty="0">
                <a:latin typeface="微软雅黑" panose="020B0503020204020204" pitchFamily="34" charset="-122"/>
                <a:ea typeface="微软雅黑" panose="020B0503020204020204" pitchFamily="34" charset="-122"/>
              </a:rPr>
              <a:t>：第</a:t>
            </a:r>
            <a:r>
              <a:rPr lang="en-US" altLang="zh-CN" sz="1800" dirty="0" err="1">
                <a:latin typeface="微软雅黑" panose="020B0503020204020204" pitchFamily="34" charset="-122"/>
                <a:ea typeface="微软雅黑" panose="020B0503020204020204" pitchFamily="34" charset="-122"/>
              </a:rPr>
              <a:t>i</a:t>
            </a:r>
            <a:r>
              <a:rPr lang="zh-CN" altLang="en-US" sz="1800" dirty="0">
                <a:latin typeface="微软雅黑" panose="020B0503020204020204" pitchFamily="34" charset="-122"/>
                <a:ea typeface="微软雅黑" panose="020B0503020204020204" pitchFamily="34" charset="-122"/>
              </a:rPr>
              <a:t>个簇，</a:t>
            </a:r>
            <a:r>
              <a:rPr lang="en-US" altLang="zh-CN" sz="1800" dirty="0">
                <a:latin typeface="微软雅黑" panose="020B0503020204020204" pitchFamily="34" charset="-122"/>
                <a:ea typeface="微软雅黑" panose="020B0503020204020204" pitchFamily="34" charset="-122"/>
              </a:rPr>
              <a:t>k</a:t>
            </a:r>
            <a:r>
              <a:rPr lang="zh-CN" altLang="en-US" sz="1800" dirty="0">
                <a:latin typeface="微软雅黑" panose="020B0503020204020204" pitchFamily="34" charset="-122"/>
                <a:ea typeface="微软雅黑" panose="020B0503020204020204" pitchFamily="34" charset="-122"/>
              </a:rPr>
              <a:t>：簇的个数，</a:t>
            </a:r>
            <a:r>
              <a:rPr lang="en-US" altLang="zh-CN" sz="1800" dirty="0" err="1">
                <a:latin typeface="微软雅黑" panose="020B0503020204020204" pitchFamily="34" charset="-122"/>
                <a:ea typeface="微软雅黑" panose="020B0503020204020204" pitchFamily="34" charset="-122"/>
              </a:rPr>
              <a:t>n</a:t>
            </a:r>
            <a:r>
              <a:rPr lang="en-US" altLang="zh-CN" sz="1800" baseline="-25000" dirty="0" err="1">
                <a:latin typeface="微软雅黑" panose="020B0503020204020204" pitchFamily="34" charset="-122"/>
                <a:ea typeface="微软雅黑" panose="020B0503020204020204" pitchFamily="34" charset="-122"/>
              </a:rPr>
              <a:t>i</a:t>
            </a:r>
            <a:r>
              <a:rPr lang="zh-CN" altLang="en-US" sz="1800" dirty="0" err="1">
                <a:latin typeface="微软雅黑" panose="020B0503020204020204" pitchFamily="34" charset="-122"/>
                <a:ea typeface="微软雅黑" panose="020B0503020204020204" pitchFamily="34" charset="-122"/>
              </a:rPr>
              <a:t>：</a:t>
            </a:r>
            <a:r>
              <a:rPr lang="en-US" altLang="zh-CN" sz="1800" dirty="0">
                <a:latin typeface="微软雅黑" panose="020B0503020204020204" pitchFamily="34" charset="-122"/>
                <a:ea typeface="微软雅黑" panose="020B0503020204020204" pitchFamily="34" charset="-122"/>
              </a:rPr>
              <a:t>C</a:t>
            </a:r>
            <a:r>
              <a:rPr lang="en-US" altLang="zh-CN" sz="1800" baseline="-25000" dirty="0">
                <a:latin typeface="微软雅黑" panose="020B0503020204020204" pitchFamily="34" charset="-122"/>
                <a:ea typeface="微软雅黑" panose="020B0503020204020204" pitchFamily="34" charset="-122"/>
              </a:rPr>
              <a:t>i</a:t>
            </a:r>
            <a:r>
              <a:rPr lang="zh-CN" altLang="en-US" sz="1800" dirty="0">
                <a:latin typeface="微软雅黑" panose="020B0503020204020204" pitchFamily="34" charset="-122"/>
                <a:ea typeface="微软雅黑" panose="020B0503020204020204" pitchFamily="34" charset="-122"/>
              </a:rPr>
              <a:t>的大小（样本点的数量）。一般可使用</a:t>
            </a:r>
            <a:r>
              <a:rPr lang="en-US" altLang="zh-CN" sz="1800" dirty="0">
                <a:latin typeface="微软雅黑" panose="020B0503020204020204" pitchFamily="34" charset="-122"/>
                <a:ea typeface="微软雅黑" panose="020B0503020204020204" pitchFamily="34" charset="-122"/>
              </a:rPr>
              <a:t>f(θ) = (1-θ)/(1+θ)</a:t>
            </a:r>
            <a:r>
              <a:rPr lang="zh-CN" altLang="en-US" sz="1800" dirty="0">
                <a:latin typeface="微软雅黑" panose="020B0503020204020204" pitchFamily="34" charset="-122"/>
                <a:ea typeface="微软雅黑" panose="020B0503020204020204" pitchFamily="34" charset="-122"/>
              </a:rPr>
              <a:t>。</a:t>
            </a:r>
            <a:r>
              <a:rPr lang="en-US" altLang="zh-CN" sz="1800" dirty="0">
                <a:latin typeface="微软雅黑" panose="020B0503020204020204" pitchFamily="34" charset="-122"/>
                <a:ea typeface="微软雅黑" panose="020B0503020204020204" pitchFamily="34" charset="-122"/>
              </a:rPr>
              <a:t>f(θ)</a:t>
            </a:r>
            <a:r>
              <a:rPr lang="zh-CN" altLang="en-US" sz="1800" dirty="0">
                <a:latin typeface="微软雅黑" panose="020B0503020204020204" pitchFamily="34" charset="-122"/>
                <a:ea typeface="微软雅黑" panose="020B0503020204020204" pitchFamily="34" charset="-122"/>
              </a:rPr>
              <a:t>一般具有以下性质：</a:t>
            </a:r>
            <a:r>
              <a:rPr lang="en-US" altLang="zh-CN" sz="1800" dirty="0">
                <a:latin typeface="微软雅黑" panose="020B0503020204020204" pitchFamily="34" charset="-122"/>
                <a:ea typeface="微软雅黑" panose="020B0503020204020204" pitchFamily="34" charset="-122"/>
              </a:rPr>
              <a:t>C</a:t>
            </a:r>
            <a:r>
              <a:rPr lang="en-US" altLang="zh-CN" sz="1800" baseline="-25000" dirty="0">
                <a:latin typeface="微软雅黑" panose="020B0503020204020204" pitchFamily="34" charset="-122"/>
                <a:ea typeface="微软雅黑" panose="020B0503020204020204" pitchFamily="34" charset="-122"/>
              </a:rPr>
              <a:t>i</a:t>
            </a:r>
            <a:r>
              <a:rPr lang="zh-CN" altLang="en-US" sz="1800" dirty="0">
                <a:latin typeface="微软雅黑" panose="020B0503020204020204" pitchFamily="34" charset="-122"/>
                <a:ea typeface="微软雅黑" panose="020B0503020204020204" pitchFamily="34" charset="-122"/>
              </a:rPr>
              <a:t>中的每个样本点在</a:t>
            </a:r>
            <a:r>
              <a:rPr lang="en-US" altLang="zh-CN" sz="1800" dirty="0">
                <a:latin typeface="微软雅黑" panose="020B0503020204020204" pitchFamily="34" charset="-122"/>
                <a:ea typeface="微软雅黑" panose="020B0503020204020204" pitchFamily="34" charset="-122"/>
              </a:rPr>
              <a:t>C</a:t>
            </a:r>
            <a:r>
              <a:rPr lang="en-US" altLang="zh-CN" sz="1800" baseline="-25000" dirty="0">
                <a:latin typeface="微软雅黑" panose="020B0503020204020204" pitchFamily="34" charset="-122"/>
                <a:ea typeface="微软雅黑" panose="020B0503020204020204" pitchFamily="34" charset="-122"/>
              </a:rPr>
              <a:t>i</a:t>
            </a:r>
            <a:r>
              <a:rPr lang="zh-CN" altLang="en-US" sz="1800" dirty="0">
                <a:latin typeface="微软雅黑" panose="020B0503020204020204" pitchFamily="34" charset="-122"/>
                <a:ea typeface="微软雅黑" panose="020B0503020204020204" pitchFamily="34" charset="-122"/>
              </a:rPr>
              <a:t>中有</a:t>
            </a:r>
            <a:r>
              <a:rPr lang="en-US" altLang="zh-CN" sz="1800" dirty="0" err="1">
                <a:latin typeface="微软雅黑" panose="020B0503020204020204" pitchFamily="34" charset="-122"/>
                <a:ea typeface="微软雅黑" panose="020B0503020204020204" pitchFamily="34" charset="-122"/>
              </a:rPr>
              <a:t>n</a:t>
            </a:r>
            <a:r>
              <a:rPr lang="en-US" altLang="zh-CN" sz="1800" baseline="-25000" dirty="0" err="1">
                <a:latin typeface="微软雅黑" panose="020B0503020204020204" pitchFamily="34" charset="-122"/>
                <a:ea typeface="微软雅黑" panose="020B0503020204020204" pitchFamily="34" charset="-122"/>
              </a:rPr>
              <a:t>i</a:t>
            </a:r>
            <a:r>
              <a:rPr lang="en-US" altLang="zh-CN" sz="1800" baseline="30000" dirty="0" err="1">
                <a:latin typeface="微软雅黑" panose="020B0503020204020204" pitchFamily="34" charset="-122"/>
                <a:ea typeface="微软雅黑" panose="020B0503020204020204" pitchFamily="34" charset="-122"/>
              </a:rPr>
              <a:t>f</a:t>
            </a:r>
            <a:r>
              <a:rPr lang="en-US" altLang="zh-CN" sz="1800" baseline="30000" dirty="0">
                <a:latin typeface="微软雅黑" panose="020B0503020204020204" pitchFamily="34" charset="-122"/>
                <a:ea typeface="微软雅黑" panose="020B0503020204020204" pitchFamily="34" charset="-122"/>
              </a:rPr>
              <a:t>(θ)</a:t>
            </a:r>
            <a:r>
              <a:rPr lang="zh-CN" altLang="en-US" sz="1800" dirty="0">
                <a:latin typeface="微软雅黑" panose="020B0503020204020204" pitchFamily="34" charset="-122"/>
                <a:ea typeface="微软雅黑" panose="020B0503020204020204" pitchFamily="34" charset="-122"/>
              </a:rPr>
              <a:t>个邻居。</a:t>
            </a:r>
            <a:endParaRPr lang="zh-CN" altLang="en-US" sz="1600" dirty="0"/>
          </a:p>
        </p:txBody>
      </p:sp>
      <p:sp>
        <p:nvSpPr>
          <p:cNvPr id="4" name="文本框 3"/>
          <p:cNvSpPr txBox="1"/>
          <p:nvPr/>
        </p:nvSpPr>
        <p:spPr>
          <a:xfrm>
            <a:off x="1047747" y="217505"/>
            <a:ext cx="10067649" cy="461665"/>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ROCK</a:t>
            </a:r>
            <a:r>
              <a:rPr lang="zh-CN" altLang="en-US" sz="2400" dirty="0">
                <a:latin typeface="微软雅黑" panose="020B0503020204020204" pitchFamily="34" charset="-122"/>
                <a:ea typeface="微软雅黑" panose="020B0503020204020204" pitchFamily="34" charset="-122"/>
              </a:rPr>
              <a:t>中的四个关键概念</a:t>
            </a: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0319" y="4476559"/>
            <a:ext cx="5078292" cy="1134128"/>
          </a:xfrm>
          <a:prstGeom prst="rect">
            <a:avLst/>
          </a:prstGeom>
        </p:spPr>
      </p:pic>
    </p:spTree>
    <p:extLst>
      <p:ext uri="{BB962C8B-B14F-4D97-AF65-F5344CB8AC3E}">
        <p14:creationId xmlns:p14="http://schemas.microsoft.com/office/powerpoint/2010/main" val="3169728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idx="1"/>
          </p:nvPr>
        </p:nvSpPr>
        <p:spPr>
          <a:xfrm>
            <a:off x="523783" y="195308"/>
            <a:ext cx="11381172" cy="6471821"/>
          </a:xfrm>
        </p:spPr>
        <p:txBody>
          <a:bodyPr>
            <a:normAutofit fontScale="97500"/>
          </a:bodyPr>
          <a:lstStyle/>
          <a:p>
            <a:pPr>
              <a:lnSpc>
                <a:spcPct val="150000"/>
              </a:lnSpc>
            </a:pPr>
            <a:r>
              <a:rPr lang="zh-CN" altLang="en-US" b="1" dirty="0">
                <a:solidFill>
                  <a:srgbClr val="FF0000"/>
                </a:solidFill>
                <a:latin typeface="微软雅黑" panose="020B0503020204020204" pitchFamily="34" charset="-122"/>
                <a:ea typeface="微软雅黑" panose="020B0503020204020204" pitchFamily="34" charset="-122"/>
              </a:rPr>
              <a:t>相似性的度量（</a:t>
            </a:r>
            <a:r>
              <a:rPr lang="en-US" altLang="zh-CN" b="1" dirty="0">
                <a:solidFill>
                  <a:srgbClr val="FF0000"/>
                </a:solidFill>
                <a:latin typeface="微软雅黑" panose="020B0503020204020204" pitchFamily="34" charset="-122"/>
                <a:ea typeface="微软雅黑" panose="020B0503020204020204" pitchFamily="34" charset="-122"/>
              </a:rPr>
              <a:t>Goodness Measure</a:t>
            </a:r>
            <a:r>
              <a:rPr lang="zh-CN" altLang="en-US" b="1" dirty="0">
                <a:solidFill>
                  <a:srgbClr val="FF0000"/>
                </a:solidFill>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：使用下面公式计算所有对象的两两相似度，将相似性最高的两个对象合并。对于</a:t>
            </a:r>
            <a:r>
              <a:rPr lang="en-US" altLang="zh-CN" dirty="0">
                <a:latin typeface="微软雅黑" panose="020B0503020204020204" pitchFamily="34" charset="-122"/>
                <a:ea typeface="微软雅黑" panose="020B0503020204020204" pitchFamily="34" charset="-122"/>
              </a:rPr>
              <a:t>ROCK</a:t>
            </a:r>
            <a:r>
              <a:rPr lang="zh-CN" altLang="en-US" dirty="0">
                <a:latin typeface="微软雅黑" panose="020B0503020204020204" pitchFamily="34" charset="-122"/>
                <a:ea typeface="微软雅黑" panose="020B0503020204020204" pitchFamily="34" charset="-122"/>
              </a:rPr>
              <a:t>聚类的每一步，通过该相似性度量不断地凝聚对象至</a:t>
            </a:r>
            <a:r>
              <a:rPr lang="en-US" altLang="zh-CN" dirty="0">
                <a:latin typeface="微软雅黑" panose="020B0503020204020204" pitchFamily="34" charset="-122"/>
                <a:ea typeface="微软雅黑" panose="020B0503020204020204" pitchFamily="34" charset="-122"/>
              </a:rPr>
              <a:t>k</a:t>
            </a:r>
            <a:r>
              <a:rPr lang="zh-CN" altLang="en-US" dirty="0">
                <a:latin typeface="微软雅黑" panose="020B0503020204020204" pitchFamily="34" charset="-122"/>
                <a:ea typeface="微软雅黑" panose="020B0503020204020204" pitchFamily="34" charset="-122"/>
              </a:rPr>
              <a:t>个簇，最终计算上面目标函数值必然是最大的</a:t>
            </a:r>
            <a:r>
              <a:rPr lang="zh-CN" altLang="en-US" dirty="0"/>
              <a:t>。</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8185" y="3431218"/>
            <a:ext cx="8546747" cy="1267842"/>
          </a:xfrm>
          <a:prstGeom prst="rect">
            <a:avLst/>
          </a:prstGeom>
        </p:spPr>
      </p:pic>
    </p:spTree>
    <p:extLst>
      <p:ext uri="{BB962C8B-B14F-4D97-AF65-F5344CB8AC3E}">
        <p14:creationId xmlns:p14="http://schemas.microsoft.com/office/powerpoint/2010/main" val="137765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392052" cy="691318"/>
          </a:xfrm>
        </p:spPr>
        <p:txBody>
          <a:bodyPr>
            <a:normAutofit fontScale="90000"/>
          </a:bodyPr>
          <a:lstStyle/>
          <a:p>
            <a:r>
              <a:rPr lang="en-US" altLang="zh-CN" dirty="0">
                <a:latin typeface="微软雅黑" panose="020B0503020204020204" pitchFamily="34" charset="-122"/>
                <a:ea typeface="微软雅黑" panose="020B0503020204020204" pitchFamily="34" charset="-122"/>
              </a:rPr>
              <a:t>ROCK</a:t>
            </a:r>
            <a:r>
              <a:rPr lang="zh-CN" altLang="en-US" dirty="0">
                <a:latin typeface="微软雅黑" panose="020B0503020204020204" pitchFamily="34" charset="-122"/>
                <a:ea typeface="微软雅黑" panose="020B0503020204020204" pitchFamily="34" charset="-122"/>
              </a:rPr>
              <a:t>算法主要思路</a:t>
            </a:r>
          </a:p>
        </p:txBody>
      </p:sp>
      <p:sp>
        <p:nvSpPr>
          <p:cNvPr id="3" name="内容占位符 2"/>
          <p:cNvSpPr>
            <a:spLocks noGrp="1"/>
          </p:cNvSpPr>
          <p:nvPr>
            <p:ph idx="1"/>
          </p:nvPr>
        </p:nvSpPr>
        <p:spPr>
          <a:xfrm>
            <a:off x="838200" y="1426131"/>
            <a:ext cx="11199920" cy="5267632"/>
          </a:xfrm>
        </p:spPr>
        <p:txBody>
          <a:bodyPr>
            <a:normAutofit fontScale="47500" lnSpcReduction="20000"/>
          </a:bodyPr>
          <a:lstStyle/>
          <a:p>
            <a:pPr marL="0" indent="0">
              <a:lnSpc>
                <a:spcPct val="170000"/>
              </a:lnSpc>
              <a:buNone/>
            </a:pPr>
            <a:r>
              <a:rPr lang="zh-CN" altLang="en-US" sz="3800" dirty="0">
                <a:latin typeface="微软雅黑" panose="020B0503020204020204" pitchFamily="34" charset="-122"/>
                <a:ea typeface="微软雅黑" panose="020B0503020204020204" pitchFamily="34" charset="-122"/>
              </a:rPr>
              <a:t>   输入：需要聚类的个数：</a:t>
            </a:r>
            <a:r>
              <a:rPr lang="en-US" altLang="zh-CN" sz="3800" dirty="0">
                <a:latin typeface="微软雅黑" panose="020B0503020204020204" pitchFamily="34" charset="-122"/>
                <a:ea typeface="微软雅黑" panose="020B0503020204020204" pitchFamily="34" charset="-122"/>
              </a:rPr>
              <a:t>k</a:t>
            </a:r>
            <a:r>
              <a:rPr lang="zh-CN" altLang="en-US" sz="3800" dirty="0">
                <a:latin typeface="微软雅黑" panose="020B0503020204020204" pitchFamily="34" charset="-122"/>
                <a:ea typeface="微软雅黑" panose="020B0503020204020204" pitchFamily="34" charset="-122"/>
              </a:rPr>
              <a:t>，和相似度阈值：</a:t>
            </a:r>
            <a:r>
              <a:rPr lang="en-US" altLang="zh-CN" sz="3800" dirty="0">
                <a:latin typeface="微软雅黑" panose="020B0503020204020204" pitchFamily="34" charset="-122"/>
                <a:ea typeface="微软雅黑" panose="020B0503020204020204" pitchFamily="34" charset="-122"/>
              </a:rPr>
              <a:t>θ</a:t>
            </a:r>
          </a:p>
          <a:p>
            <a:pPr marL="0" indent="0">
              <a:lnSpc>
                <a:spcPct val="170000"/>
              </a:lnSpc>
              <a:buNone/>
            </a:pPr>
            <a:r>
              <a:rPr lang="zh-CN" altLang="en-US" sz="3800" dirty="0">
                <a:latin typeface="微软雅黑" panose="020B0503020204020204" pitchFamily="34" charset="-122"/>
                <a:ea typeface="微软雅黑" panose="020B0503020204020204" pitchFamily="34" charset="-122"/>
              </a:rPr>
              <a:t>算法：</a:t>
            </a:r>
          </a:p>
          <a:p>
            <a:pPr>
              <a:lnSpc>
                <a:spcPct val="170000"/>
              </a:lnSpc>
            </a:pPr>
            <a:r>
              <a:rPr lang="zh-CN" altLang="en-US" sz="3800" dirty="0">
                <a:latin typeface="微软雅黑" panose="020B0503020204020204" pitchFamily="34" charset="-122"/>
                <a:ea typeface="微软雅黑" panose="020B0503020204020204" pitchFamily="34" charset="-122"/>
              </a:rPr>
              <a:t>　　开始每个点都是单独的聚类簇，根据计算点与点间的相似度，生成</a:t>
            </a:r>
            <a:r>
              <a:rPr lang="zh-CN" altLang="en-US" sz="3800" b="1" dirty="0">
                <a:solidFill>
                  <a:srgbClr val="FF0000"/>
                </a:solidFill>
                <a:latin typeface="微软雅黑" panose="020B0503020204020204" pitchFamily="34" charset="-122"/>
                <a:ea typeface="微软雅黑" panose="020B0503020204020204" pitchFamily="34" charset="-122"/>
              </a:rPr>
              <a:t>相似度矩阵</a:t>
            </a:r>
            <a:r>
              <a:rPr lang="zh-CN" altLang="en-US" sz="3800" dirty="0">
                <a:latin typeface="微软雅黑" panose="020B0503020204020204" pitchFamily="34" charset="-122"/>
                <a:ea typeface="微软雅黑" panose="020B0503020204020204" pitchFamily="34" charset="-122"/>
              </a:rPr>
              <a:t>。</a:t>
            </a:r>
          </a:p>
          <a:p>
            <a:pPr>
              <a:lnSpc>
                <a:spcPct val="170000"/>
              </a:lnSpc>
            </a:pPr>
            <a:r>
              <a:rPr lang="zh-CN" altLang="en-US" sz="3800" dirty="0">
                <a:latin typeface="微软雅黑" panose="020B0503020204020204" pitchFamily="34" charset="-122"/>
                <a:ea typeface="微软雅黑" panose="020B0503020204020204" pitchFamily="34" charset="-122"/>
              </a:rPr>
              <a:t>　　根据相似度矩阵和相似度阈值</a:t>
            </a:r>
            <a:r>
              <a:rPr lang="en-US" altLang="zh-CN" sz="3800" dirty="0">
                <a:latin typeface="微软雅黑" panose="020B0503020204020204" pitchFamily="34" charset="-122"/>
                <a:ea typeface="微软雅黑" panose="020B0503020204020204" pitchFamily="34" charset="-122"/>
              </a:rPr>
              <a:t>θ</a:t>
            </a:r>
            <a:r>
              <a:rPr lang="zh-CN" altLang="en-US" sz="3800" dirty="0">
                <a:latin typeface="微软雅黑" panose="020B0503020204020204" pitchFamily="34" charset="-122"/>
                <a:ea typeface="微软雅黑" panose="020B0503020204020204" pitchFamily="34" charset="-122"/>
              </a:rPr>
              <a:t>，计算</a:t>
            </a:r>
            <a:r>
              <a:rPr lang="zh-CN" altLang="en-US" sz="3800" b="1" dirty="0">
                <a:solidFill>
                  <a:srgbClr val="FF0000"/>
                </a:solidFill>
                <a:latin typeface="微软雅黑" panose="020B0503020204020204" pitchFamily="34" charset="-122"/>
                <a:ea typeface="微软雅黑" panose="020B0503020204020204" pitchFamily="34" charset="-122"/>
              </a:rPr>
              <a:t>邻居矩阵</a:t>
            </a:r>
            <a:r>
              <a:rPr lang="en-US" altLang="zh-CN" sz="3800" b="1" dirty="0">
                <a:solidFill>
                  <a:srgbClr val="FF0000"/>
                </a:solidFill>
                <a:latin typeface="微软雅黑" panose="020B0503020204020204" pitchFamily="34" charset="-122"/>
                <a:ea typeface="微软雅黑" panose="020B0503020204020204" pitchFamily="34" charset="-122"/>
              </a:rPr>
              <a:t>A</a:t>
            </a:r>
            <a:r>
              <a:rPr lang="zh-CN" altLang="en-US" sz="3800" dirty="0">
                <a:latin typeface="微软雅黑" panose="020B0503020204020204" pitchFamily="34" charset="-122"/>
                <a:ea typeface="微软雅黑" panose="020B0503020204020204" pitchFamily="34" charset="-122"/>
              </a:rPr>
              <a:t>。如果两点相似度</a:t>
            </a:r>
            <a:r>
              <a:rPr lang="en-US" altLang="zh-CN" sz="3800" dirty="0">
                <a:latin typeface="微软雅黑" panose="020B0503020204020204" pitchFamily="34" charset="-122"/>
                <a:ea typeface="微软雅黑" panose="020B0503020204020204" pitchFamily="34" charset="-122"/>
              </a:rPr>
              <a:t>&gt;=θ,</a:t>
            </a:r>
            <a:r>
              <a:rPr lang="zh-CN" altLang="en-US" sz="3800" dirty="0">
                <a:latin typeface="微软雅黑" panose="020B0503020204020204" pitchFamily="34" charset="-122"/>
                <a:ea typeface="微软雅黑" panose="020B0503020204020204" pitchFamily="34" charset="-122"/>
              </a:rPr>
              <a:t>取值为</a:t>
            </a:r>
            <a:r>
              <a:rPr lang="en-US" altLang="zh-CN" sz="3800" dirty="0">
                <a:latin typeface="微软雅黑" panose="020B0503020204020204" pitchFamily="34" charset="-122"/>
                <a:ea typeface="微软雅黑" panose="020B0503020204020204" pitchFamily="34" charset="-122"/>
              </a:rPr>
              <a:t>1</a:t>
            </a:r>
            <a:r>
              <a:rPr lang="zh-CN" altLang="en-US" sz="3800" dirty="0">
                <a:latin typeface="微软雅黑" panose="020B0503020204020204" pitchFamily="34" charset="-122"/>
                <a:ea typeface="微软雅黑" panose="020B0503020204020204" pitchFamily="34" charset="-122"/>
              </a:rPr>
              <a:t>（邻居），否则取值</a:t>
            </a:r>
            <a:r>
              <a:rPr lang="en-US" altLang="zh-CN" sz="3800" dirty="0">
                <a:latin typeface="微软雅黑" panose="020B0503020204020204" pitchFamily="34" charset="-122"/>
                <a:ea typeface="微软雅黑" panose="020B0503020204020204" pitchFamily="34" charset="-122"/>
              </a:rPr>
              <a:t>0</a:t>
            </a:r>
            <a:r>
              <a:rPr lang="zh-CN" altLang="en-US" sz="3800" dirty="0">
                <a:latin typeface="微软雅黑" panose="020B0503020204020204" pitchFamily="34" charset="-122"/>
                <a:ea typeface="微软雅黑" panose="020B0503020204020204" pitchFamily="34" charset="-122"/>
              </a:rPr>
              <a:t>。</a:t>
            </a:r>
            <a:endParaRPr lang="en-US" altLang="zh-CN" sz="3800" dirty="0">
              <a:latin typeface="微软雅黑" panose="020B0503020204020204" pitchFamily="34" charset="-122"/>
              <a:ea typeface="微软雅黑" panose="020B0503020204020204" pitchFamily="34" charset="-122"/>
            </a:endParaRPr>
          </a:p>
          <a:p>
            <a:pPr>
              <a:lnSpc>
                <a:spcPct val="170000"/>
              </a:lnSpc>
            </a:pPr>
            <a:r>
              <a:rPr lang="zh-CN" altLang="en-US" sz="3800" dirty="0">
                <a:latin typeface="微软雅黑" panose="020B0503020204020204" pitchFamily="34" charset="-122"/>
                <a:ea typeface="微软雅黑" panose="020B0503020204020204" pitchFamily="34" charset="-122"/>
              </a:rPr>
              <a:t>　　计算</a:t>
            </a:r>
            <a:r>
              <a:rPr lang="zh-CN" altLang="en-US" sz="3800" b="1" dirty="0">
                <a:solidFill>
                  <a:srgbClr val="FF0000"/>
                </a:solidFill>
                <a:latin typeface="微软雅黑" panose="020B0503020204020204" pitchFamily="34" charset="-122"/>
                <a:ea typeface="微软雅黑" panose="020B0503020204020204" pitchFamily="34" charset="-122"/>
              </a:rPr>
              <a:t>链接矩阵</a:t>
            </a:r>
            <a:r>
              <a:rPr lang="en-US" altLang="zh-CN" sz="3800" b="1" dirty="0">
                <a:solidFill>
                  <a:srgbClr val="FF0000"/>
                </a:solidFill>
                <a:latin typeface="微软雅黑" panose="020B0503020204020204" pitchFamily="34" charset="-122"/>
                <a:ea typeface="微软雅黑" panose="020B0503020204020204" pitchFamily="34" charset="-122"/>
              </a:rPr>
              <a:t>L=A x A</a:t>
            </a:r>
          </a:p>
          <a:p>
            <a:pPr>
              <a:lnSpc>
                <a:spcPct val="170000"/>
              </a:lnSpc>
            </a:pPr>
            <a:r>
              <a:rPr lang="zh-CN" altLang="en-US" sz="3800" dirty="0">
                <a:latin typeface="微软雅黑" panose="020B0503020204020204" pitchFamily="34" charset="-122"/>
                <a:ea typeface="微软雅黑" panose="020B0503020204020204" pitchFamily="34" charset="-122"/>
              </a:rPr>
              <a:t>　　计算</a:t>
            </a:r>
            <a:r>
              <a:rPr lang="zh-CN" altLang="en-US" sz="3800" b="1" dirty="0">
                <a:solidFill>
                  <a:srgbClr val="FF0000"/>
                </a:solidFill>
                <a:latin typeface="微软雅黑" panose="020B0503020204020204" pitchFamily="34" charset="-122"/>
                <a:ea typeface="微软雅黑" panose="020B0503020204020204" pitchFamily="34" charset="-122"/>
              </a:rPr>
              <a:t>相似性的度量（</a:t>
            </a:r>
            <a:r>
              <a:rPr lang="en-US" altLang="zh-CN" sz="3800" b="1" dirty="0">
                <a:solidFill>
                  <a:srgbClr val="FF0000"/>
                </a:solidFill>
                <a:latin typeface="微软雅黑" panose="020B0503020204020204" pitchFamily="34" charset="-122"/>
                <a:ea typeface="微软雅黑" panose="020B0503020204020204" pitchFamily="34" charset="-122"/>
              </a:rPr>
              <a:t>Goodness Measure</a:t>
            </a:r>
            <a:r>
              <a:rPr lang="zh-CN" altLang="en-US" sz="3800" b="1" dirty="0">
                <a:solidFill>
                  <a:srgbClr val="FF0000"/>
                </a:solidFill>
                <a:latin typeface="微软雅黑" panose="020B0503020204020204" pitchFamily="34" charset="-122"/>
                <a:ea typeface="微软雅黑" panose="020B0503020204020204" pitchFamily="34" charset="-122"/>
              </a:rPr>
              <a:t>）</a:t>
            </a:r>
            <a:r>
              <a:rPr lang="zh-CN" altLang="en-US" sz="3800" b="1" dirty="0">
                <a:latin typeface="微软雅黑" panose="020B0503020204020204" pitchFamily="34" charset="-122"/>
                <a:ea typeface="微软雅黑" panose="020B0503020204020204" pitchFamily="34" charset="-122"/>
              </a:rPr>
              <a:t>，</a:t>
            </a:r>
            <a:r>
              <a:rPr lang="zh-CN" altLang="en-US" sz="3800" dirty="0">
                <a:latin typeface="微软雅黑" panose="020B0503020204020204" pitchFamily="34" charset="-122"/>
                <a:ea typeface="微软雅黑" panose="020B0503020204020204" pitchFamily="34" charset="-122"/>
              </a:rPr>
              <a:t>此度量引入了</a:t>
            </a:r>
            <a:r>
              <a:rPr lang="en-US" altLang="zh-CN" sz="3800" dirty="0">
                <a:latin typeface="微软雅黑" panose="020B0503020204020204" pitchFamily="34" charset="-122"/>
                <a:ea typeface="微软雅黑" panose="020B0503020204020204" pitchFamily="34" charset="-122"/>
              </a:rPr>
              <a:t>Link</a:t>
            </a:r>
            <a:r>
              <a:rPr lang="zh-CN" altLang="en-US" sz="3800" dirty="0">
                <a:latin typeface="微软雅黑" panose="020B0503020204020204" pitchFamily="34" charset="-122"/>
                <a:ea typeface="微软雅黑" panose="020B0503020204020204" pitchFamily="34" charset="-122"/>
              </a:rPr>
              <a:t>，将相似性最高的两个对象合并。回到第</a:t>
            </a:r>
            <a:r>
              <a:rPr lang="en-US" altLang="zh-CN" sz="3800" dirty="0">
                <a:latin typeface="微软雅黑" panose="020B0503020204020204" pitchFamily="34" charset="-122"/>
                <a:ea typeface="微软雅黑" panose="020B0503020204020204" pitchFamily="34" charset="-122"/>
              </a:rPr>
              <a:t>2</a:t>
            </a:r>
            <a:r>
              <a:rPr lang="zh-CN" altLang="en-US" sz="3800" dirty="0">
                <a:latin typeface="微软雅黑" panose="020B0503020204020204" pitchFamily="34" charset="-122"/>
                <a:ea typeface="微软雅黑" panose="020B0503020204020204" pitchFamily="34" charset="-122"/>
              </a:rPr>
              <a:t>步进行迭代直到形成</a:t>
            </a:r>
            <a:r>
              <a:rPr lang="en-US" altLang="zh-CN" sz="3800" dirty="0">
                <a:latin typeface="微软雅黑" panose="020B0503020204020204" pitchFamily="34" charset="-122"/>
                <a:ea typeface="微软雅黑" panose="020B0503020204020204" pitchFamily="34" charset="-122"/>
              </a:rPr>
              <a:t>k</a:t>
            </a:r>
            <a:r>
              <a:rPr lang="zh-CN" altLang="en-US" sz="3800" dirty="0">
                <a:latin typeface="微软雅黑" panose="020B0503020204020204" pitchFamily="34" charset="-122"/>
                <a:ea typeface="微软雅黑" panose="020B0503020204020204" pitchFamily="34" charset="-122"/>
              </a:rPr>
              <a:t>个聚类或聚类的数量不在发生变换。</a:t>
            </a:r>
          </a:p>
          <a:p>
            <a:pPr>
              <a:lnSpc>
                <a:spcPct val="170000"/>
              </a:lnSpc>
            </a:pPr>
            <a:r>
              <a:rPr lang="zh-CN" altLang="en-US" sz="3800" dirty="0">
                <a:latin typeface="微软雅黑" panose="020B0503020204020204" pitchFamily="34" charset="-122"/>
                <a:ea typeface="微软雅黑" panose="020B0503020204020204" pitchFamily="34" charset="-122"/>
              </a:rPr>
              <a:t>输出：</a:t>
            </a:r>
          </a:p>
          <a:p>
            <a:pPr>
              <a:lnSpc>
                <a:spcPct val="170000"/>
              </a:lnSpc>
            </a:pPr>
            <a:r>
              <a:rPr lang="zh-CN" altLang="en-US" sz="3800" dirty="0">
                <a:latin typeface="微软雅黑" panose="020B0503020204020204" pitchFamily="34" charset="-122"/>
                <a:ea typeface="微软雅黑" panose="020B0503020204020204" pitchFamily="34" charset="-122"/>
              </a:rPr>
              <a:t>　　簇和异常值（不一定存在）</a:t>
            </a:r>
          </a:p>
          <a:p>
            <a:endParaRPr lang="zh-CN" altLang="en-US" dirty="0"/>
          </a:p>
        </p:txBody>
      </p:sp>
    </p:spTree>
    <p:extLst>
      <p:ext uri="{BB962C8B-B14F-4D97-AF65-F5344CB8AC3E}">
        <p14:creationId xmlns:p14="http://schemas.microsoft.com/office/powerpoint/2010/main" val="4225659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latin typeface="微软雅黑" panose="020B0503020204020204" pitchFamily="34" charset="-122"/>
                <a:ea typeface="微软雅黑" panose="020B0503020204020204" pitchFamily="34" charset="-122"/>
              </a:rPr>
              <a:t>ROCK</a:t>
            </a:r>
            <a:r>
              <a:rPr lang="zh-CN" altLang="en-US" sz="4000" dirty="0">
                <a:latin typeface="微软雅黑" panose="020B0503020204020204" pitchFamily="34" charset="-122"/>
                <a:ea typeface="微软雅黑" panose="020B0503020204020204" pitchFamily="34" charset="-122"/>
              </a:rPr>
              <a:t>算法总结</a:t>
            </a:r>
          </a:p>
        </p:txBody>
      </p:sp>
      <p:sp>
        <p:nvSpPr>
          <p:cNvPr id="3" name="内容占位符 2"/>
          <p:cNvSpPr>
            <a:spLocks noGrp="1"/>
          </p:cNvSpPr>
          <p:nvPr>
            <p:ph idx="1"/>
          </p:nvPr>
        </p:nvSpPr>
        <p:spPr>
          <a:xfrm>
            <a:off x="713913" y="1921508"/>
            <a:ext cx="10515600" cy="4351338"/>
          </a:xfrm>
        </p:spPr>
        <p:txBody>
          <a:bodyPr>
            <a:normAutofit/>
          </a:bodyPr>
          <a:lstStyle/>
          <a:p>
            <a:pPr>
              <a:lnSpc>
                <a:spcPct val="150000"/>
              </a:lnSpc>
            </a:pPr>
            <a:r>
              <a:rPr lang="zh-CN" altLang="en-US" sz="2000" dirty="0">
                <a:latin typeface="微软雅黑" panose="020B0503020204020204" pitchFamily="34" charset="-122"/>
                <a:ea typeface="微软雅黑" panose="020B0503020204020204" pitchFamily="34" charset="-122"/>
              </a:rPr>
              <a:t>其他传统的聚类算法主要是采用距离进行相似性度量，这样往往不会产生高质量的聚类簇，而</a:t>
            </a:r>
            <a:r>
              <a:rPr lang="en-US" altLang="zh-CN" sz="2000" dirty="0">
                <a:latin typeface="微软雅黑" panose="020B0503020204020204" pitchFamily="34" charset="-122"/>
                <a:ea typeface="微软雅黑" panose="020B0503020204020204" pitchFamily="34" charset="-122"/>
              </a:rPr>
              <a:t>ROCK</a:t>
            </a:r>
            <a:r>
              <a:rPr lang="zh-CN" altLang="en-US" sz="2000" dirty="0">
                <a:latin typeface="微软雅黑" panose="020B0503020204020204" pitchFamily="34" charset="-122"/>
                <a:ea typeface="微软雅黑" panose="020B0503020204020204" pitchFamily="34" charset="-122"/>
              </a:rPr>
              <a:t>算法采用了随机抽样技术，在计算两个对象的相似度时，同时考虑了周围对象的影响，并使用凝聚性的层次聚类，使得聚类的结果在某些场合下比传统聚类方法要好。</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可以识别</a:t>
            </a:r>
            <a:r>
              <a:rPr lang="zh-CN" altLang="en-US" sz="2000" b="1" dirty="0">
                <a:solidFill>
                  <a:srgbClr val="FF0000"/>
                </a:solidFill>
                <a:latin typeface="微软雅黑" panose="020B0503020204020204" pitchFamily="34" charset="-122"/>
                <a:ea typeface="微软雅黑" panose="020B0503020204020204" pitchFamily="34" charset="-122"/>
              </a:rPr>
              <a:t>形状复杂</a:t>
            </a:r>
            <a:r>
              <a:rPr lang="zh-CN" altLang="en-US" sz="2000" dirty="0">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大小不一</a:t>
            </a:r>
            <a:r>
              <a:rPr lang="zh-CN" altLang="en-US" sz="2000" dirty="0">
                <a:latin typeface="微软雅黑" panose="020B0503020204020204" pitchFamily="34" charset="-122"/>
                <a:ea typeface="微软雅黑" panose="020B0503020204020204" pitchFamily="34" charset="-122"/>
              </a:rPr>
              <a:t>的聚类，还可以过滤</a:t>
            </a:r>
            <a:r>
              <a:rPr lang="zh-CN" altLang="en-US" sz="2000" b="1" dirty="0">
                <a:solidFill>
                  <a:srgbClr val="FF0000"/>
                </a:solidFill>
                <a:latin typeface="微软雅黑" panose="020B0503020204020204" pitchFamily="34" charset="-122"/>
                <a:ea typeface="微软雅黑" panose="020B0503020204020204" pitchFamily="34" charset="-122"/>
              </a:rPr>
              <a:t>异常值。</a:t>
            </a:r>
            <a:endParaRPr lang="en-US" altLang="zh-CN" sz="20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可以处理</a:t>
            </a:r>
            <a:r>
              <a:rPr lang="zh-CN" altLang="en-US" sz="2000" b="1" dirty="0">
                <a:solidFill>
                  <a:srgbClr val="FF0000"/>
                </a:solidFill>
                <a:latin typeface="微软雅黑" panose="020B0503020204020204" pitchFamily="34" charset="-122"/>
                <a:ea typeface="微软雅黑" panose="020B0503020204020204" pitchFamily="34" charset="-122"/>
              </a:rPr>
              <a:t>混合型</a:t>
            </a:r>
            <a:r>
              <a:rPr lang="zh-CN" altLang="en-US" sz="2000" dirty="0">
                <a:latin typeface="微软雅黑" panose="020B0503020204020204" pitchFamily="34" charset="-122"/>
                <a:ea typeface="微软雅黑" panose="020B0503020204020204" pitchFamily="34" charset="-122"/>
              </a:rPr>
              <a:t>的数据（如同时包含连续型变量、名义型变量和顺序型变量的数据），而其他方法（例如</a:t>
            </a:r>
            <a:r>
              <a:rPr lang="en-US" altLang="zh-CN" sz="2000" dirty="0">
                <a:latin typeface="微软雅黑" panose="020B0503020204020204" pitchFamily="34" charset="-122"/>
                <a:ea typeface="微软雅黑" panose="020B0503020204020204" pitchFamily="34" charset="-122"/>
              </a:rPr>
              <a:t>BIRCH</a:t>
            </a:r>
            <a:r>
              <a:rPr lang="zh-CN" altLang="en-US" sz="2000" dirty="0">
                <a:latin typeface="微软雅黑" panose="020B0503020204020204" pitchFamily="34" charset="-122"/>
                <a:ea typeface="微软雅黑" panose="020B0503020204020204" pitchFamily="34" charset="-122"/>
              </a:rPr>
              <a:t>和</a:t>
            </a:r>
            <a:r>
              <a:rPr lang="en-US" altLang="zh-CN" sz="2000" dirty="0">
                <a:latin typeface="微软雅黑" panose="020B0503020204020204" pitchFamily="34" charset="-122"/>
                <a:ea typeface="微软雅黑" panose="020B0503020204020204" pitchFamily="34" charset="-122"/>
              </a:rPr>
              <a:t>DBSCAN</a:t>
            </a:r>
            <a:r>
              <a:rPr lang="zh-CN" altLang="en-US" sz="2000" dirty="0">
                <a:latin typeface="微软雅黑" panose="020B0503020204020204" pitchFamily="34" charset="-122"/>
                <a:ea typeface="微软雅黑" panose="020B0503020204020204" pitchFamily="34" charset="-122"/>
              </a:rPr>
              <a:t>）只能处理</a:t>
            </a:r>
            <a:r>
              <a:rPr lang="zh-CN" altLang="en-US" sz="2000" b="1" dirty="0">
                <a:solidFill>
                  <a:srgbClr val="FF0000"/>
                </a:solidFill>
                <a:latin typeface="微软雅黑" panose="020B0503020204020204" pitchFamily="34" charset="-122"/>
                <a:ea typeface="微软雅黑" panose="020B0503020204020204" pitchFamily="34" charset="-122"/>
              </a:rPr>
              <a:t>数值型</a:t>
            </a:r>
            <a:r>
              <a:rPr lang="zh-CN" altLang="en-US" sz="2000" dirty="0">
                <a:latin typeface="微软雅黑" panose="020B0503020204020204" pitchFamily="34" charset="-122"/>
                <a:ea typeface="微软雅黑" panose="020B0503020204020204" pitchFamily="34" charset="-122"/>
              </a:rPr>
              <a:t>的数据。</a:t>
            </a:r>
            <a:endParaRPr lang="en-US" altLang="zh-CN" sz="2000" dirty="0">
              <a:latin typeface="微软雅黑" panose="020B0503020204020204" pitchFamily="34" charset="-122"/>
              <a:ea typeface="微软雅黑" panose="020B0503020204020204" pitchFamily="34" charset="-122"/>
            </a:endParaRPr>
          </a:p>
          <a:p>
            <a:pPr marL="0" indent="0">
              <a:lnSpc>
                <a:spcPct val="150000"/>
              </a:lnSpc>
              <a:buNone/>
            </a:pPr>
            <a:endParaRPr lang="en-US" altLang="zh-CN" sz="240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29430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572"/>
            <a:ext cx="10515600" cy="1325563"/>
          </a:xfrm>
        </p:spPr>
        <p:txBody>
          <a:bodyPr/>
          <a:lstStyle/>
          <a:p>
            <a:r>
              <a:rPr lang="zh-CN" altLang="en-US" dirty="0">
                <a:latin typeface="微软雅黑" panose="020B0503020204020204" pitchFamily="34" charset="-122"/>
                <a:ea typeface="微软雅黑" panose="020B0503020204020204" pitchFamily="34" charset="-122"/>
              </a:rPr>
              <a:t>层次聚类的问题和缺陷</a:t>
            </a:r>
          </a:p>
        </p:txBody>
      </p:sp>
      <p:sp>
        <p:nvSpPr>
          <p:cNvPr id="3" name="内容占位符 2"/>
          <p:cNvSpPr>
            <a:spLocks noGrp="1"/>
          </p:cNvSpPr>
          <p:nvPr>
            <p:ph idx="1"/>
          </p:nvPr>
        </p:nvSpPr>
        <p:spPr>
          <a:xfrm>
            <a:off x="838200" y="1628545"/>
            <a:ext cx="10515600" cy="4351338"/>
          </a:xfrm>
        </p:spPr>
        <p:txBody>
          <a:bodyPr>
            <a:normAutofit/>
          </a:bodyPr>
          <a:lstStyle/>
          <a:p>
            <a:pPr>
              <a:lnSpc>
                <a:spcPct val="150000"/>
              </a:lnSpc>
            </a:pPr>
            <a:r>
              <a:rPr lang="zh-CN" altLang="en-US" sz="2400" dirty="0">
                <a:latin typeface="微软雅黑" panose="020B0503020204020204" pitchFamily="34" charset="-122"/>
                <a:ea typeface="微软雅黑" panose="020B0503020204020204" pitchFamily="34" charset="-122"/>
              </a:rPr>
              <a:t>一旦两个结点合并为一个类簇，它们就不会再分开了。</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没有一个具体的目标函数可以直接优化。</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不同的层次聚类算法都或多或少有以下的问题：</a:t>
            </a:r>
            <a:endParaRPr lang="en-US" altLang="zh-CN" sz="24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）对噪声和异常值敏感</a:t>
            </a:r>
            <a:endParaRPr lang="en-US" altLang="zh-CN" sz="24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）不能很好地解决各种不同形状的数据集</a:t>
            </a:r>
            <a:endParaRPr lang="en-US" altLang="zh-CN" sz="2400" dirty="0">
              <a:latin typeface="微软雅黑" panose="020B0503020204020204" pitchFamily="34" charset="-122"/>
              <a:ea typeface="微软雅黑" panose="020B0503020204020204" pitchFamily="34" charset="-122"/>
            </a:endParaRPr>
          </a:p>
          <a:p>
            <a:pPr marL="0" indent="0">
              <a:lnSpc>
                <a:spcPct val="150000"/>
              </a:lnSpc>
              <a:buNone/>
            </a:pPr>
            <a:r>
              <a:rPr lang="en-US" altLang="zh-CN" sz="2400" dirty="0">
                <a:latin typeface="微软雅黑" panose="020B0503020204020204" pitchFamily="34" charset="-122"/>
                <a:ea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rPr>
              <a:t>）会将较大的聚类簇拆分</a:t>
            </a:r>
          </a:p>
        </p:txBody>
      </p:sp>
    </p:spTree>
    <p:extLst>
      <p:ext uri="{BB962C8B-B14F-4D97-AF65-F5344CB8AC3E}">
        <p14:creationId xmlns:p14="http://schemas.microsoft.com/office/powerpoint/2010/main" val="2688784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4156647-6FCF-45F0-99BE-F516C79820D3}"/>
              </a:ext>
            </a:extLst>
          </p:cNvPr>
          <p:cNvSpPr>
            <a:spLocks noGrp="1"/>
          </p:cNvSpPr>
          <p:nvPr>
            <p:ph idx="1"/>
          </p:nvPr>
        </p:nvSpPr>
        <p:spPr>
          <a:xfrm>
            <a:off x="838200" y="1825625"/>
            <a:ext cx="10515600" cy="4351338"/>
          </a:xfrm>
        </p:spPr>
        <p:txBody>
          <a:bodyPr/>
          <a:lstStyle/>
          <a:p>
            <a:r>
              <a:rPr lang="zh-CN" altLang="en-US" dirty="0"/>
              <a:t>报数游戏</a:t>
            </a:r>
          </a:p>
        </p:txBody>
      </p:sp>
      <p:sp>
        <p:nvSpPr>
          <p:cNvPr id="2" name="标题 1">
            <a:extLst>
              <a:ext uri="{FF2B5EF4-FFF2-40B4-BE49-F238E27FC236}">
                <a16:creationId xmlns:a16="http://schemas.microsoft.com/office/drawing/2014/main" id="{BEC5CCE2-5406-4520-AB1C-ED48979921BD}"/>
              </a:ext>
            </a:extLst>
          </p:cNvPr>
          <p:cNvSpPr>
            <a:spLocks noGrp="1"/>
          </p:cNvSpPr>
          <p:nvPr>
            <p:ph type="title"/>
          </p:nvPr>
        </p:nvSpPr>
        <p:spPr/>
        <p:txBody>
          <a:bodyPr/>
          <a:lstStyle/>
          <a:p>
            <a:r>
              <a:rPr lang="zh-CN" altLang="en-US" dirty="0"/>
              <a:t>聚类</a:t>
            </a:r>
            <a:r>
              <a:rPr lang="en-US" altLang="zh-CN" dirty="0"/>
              <a:t>Clustering</a:t>
            </a:r>
            <a:endParaRPr lang="zh-CN" altLang="en-US" dirty="0"/>
          </a:p>
        </p:txBody>
      </p:sp>
      <p:sp>
        <p:nvSpPr>
          <p:cNvPr id="4" name="椭圆 3">
            <a:extLst>
              <a:ext uri="{FF2B5EF4-FFF2-40B4-BE49-F238E27FC236}">
                <a16:creationId xmlns:a16="http://schemas.microsoft.com/office/drawing/2014/main" id="{8CA1BD97-B4D0-40EA-860E-D192BCD26E31}"/>
              </a:ext>
            </a:extLst>
          </p:cNvPr>
          <p:cNvSpPr/>
          <p:nvPr/>
        </p:nvSpPr>
        <p:spPr>
          <a:xfrm>
            <a:off x="2353536" y="4064996"/>
            <a:ext cx="410658" cy="41065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8877257-FC2A-4298-B4BE-413149352433}"/>
              </a:ext>
            </a:extLst>
          </p:cNvPr>
          <p:cNvSpPr/>
          <p:nvPr/>
        </p:nvSpPr>
        <p:spPr>
          <a:xfrm>
            <a:off x="6096000" y="5631914"/>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28C131AB-2B56-40BD-9167-1EC9C8BA73B1}"/>
              </a:ext>
            </a:extLst>
          </p:cNvPr>
          <p:cNvSpPr/>
          <p:nvPr/>
        </p:nvSpPr>
        <p:spPr>
          <a:xfrm>
            <a:off x="2231934" y="3926215"/>
            <a:ext cx="410658" cy="41065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3722704-4DE1-48D3-8982-F3A3AB4990CE}"/>
              </a:ext>
            </a:extLst>
          </p:cNvPr>
          <p:cNvSpPr/>
          <p:nvPr/>
        </p:nvSpPr>
        <p:spPr>
          <a:xfrm>
            <a:off x="6232886" y="5496977"/>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399E39F-26BC-45C2-904D-FB93AF727743}"/>
              </a:ext>
            </a:extLst>
          </p:cNvPr>
          <p:cNvSpPr/>
          <p:nvPr/>
        </p:nvSpPr>
        <p:spPr>
          <a:xfrm>
            <a:off x="2148207" y="4940400"/>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5CF2529-9ADD-47BB-B348-EF5086FC4335}"/>
              </a:ext>
            </a:extLst>
          </p:cNvPr>
          <p:cNvSpPr/>
          <p:nvPr/>
        </p:nvSpPr>
        <p:spPr>
          <a:xfrm>
            <a:off x="2055578" y="4874667"/>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FBD0BBE-2B9A-42DF-BA79-B087EE1659B4}"/>
              </a:ext>
            </a:extLst>
          </p:cNvPr>
          <p:cNvSpPr/>
          <p:nvPr/>
        </p:nvSpPr>
        <p:spPr>
          <a:xfrm>
            <a:off x="4828891" y="3377189"/>
            <a:ext cx="410658" cy="41065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C85001-5C87-4FA0-874A-F237619E7796}"/>
              </a:ext>
            </a:extLst>
          </p:cNvPr>
          <p:cNvSpPr/>
          <p:nvPr/>
        </p:nvSpPr>
        <p:spPr>
          <a:xfrm>
            <a:off x="4954826" y="3446571"/>
            <a:ext cx="410658" cy="41065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41C615D-84CE-4907-8E71-79564F2B4818}"/>
              </a:ext>
            </a:extLst>
          </p:cNvPr>
          <p:cNvSpPr/>
          <p:nvPr/>
        </p:nvSpPr>
        <p:spPr>
          <a:xfrm>
            <a:off x="6210071" y="528532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546C922B-ADD7-4B18-B097-71C3FDE0A063}"/>
              </a:ext>
            </a:extLst>
          </p:cNvPr>
          <p:cNvSpPr txBox="1"/>
          <p:nvPr/>
        </p:nvSpPr>
        <p:spPr>
          <a:xfrm>
            <a:off x="4104520" y="4130066"/>
            <a:ext cx="590226" cy="1015663"/>
          </a:xfrm>
          <a:prstGeom prst="rect">
            <a:avLst/>
          </a:prstGeom>
          <a:noFill/>
        </p:spPr>
        <p:txBody>
          <a:bodyPr wrap="none" rtlCol="0">
            <a:spAutoFit/>
          </a:bodyPr>
          <a:lstStyle/>
          <a:p>
            <a:r>
              <a:rPr lang="en-US" altLang="zh-CN" sz="6000" dirty="0">
                <a:solidFill>
                  <a:srgbClr val="C00000"/>
                </a:solidFill>
              </a:rPr>
              <a:t>4</a:t>
            </a:r>
            <a:endParaRPr lang="zh-CN" altLang="en-US" sz="6000" dirty="0">
              <a:solidFill>
                <a:srgbClr val="C00000"/>
              </a:solidFill>
            </a:endParaRPr>
          </a:p>
        </p:txBody>
      </p:sp>
      <p:sp>
        <p:nvSpPr>
          <p:cNvPr id="14" name="文本框 13">
            <a:extLst>
              <a:ext uri="{FF2B5EF4-FFF2-40B4-BE49-F238E27FC236}">
                <a16:creationId xmlns:a16="http://schemas.microsoft.com/office/drawing/2014/main" id="{3035B850-734A-493C-AB5F-A733D6F07235}"/>
              </a:ext>
            </a:extLst>
          </p:cNvPr>
          <p:cNvSpPr txBox="1"/>
          <p:nvPr/>
        </p:nvSpPr>
        <p:spPr>
          <a:xfrm>
            <a:off x="5823959" y="3343961"/>
            <a:ext cx="5724644" cy="461665"/>
          </a:xfrm>
          <a:prstGeom prst="rect">
            <a:avLst/>
          </a:prstGeom>
          <a:noFill/>
        </p:spPr>
        <p:txBody>
          <a:bodyPr wrap="none" rtlCol="0">
            <a:spAutoFit/>
          </a:bodyPr>
          <a:lstStyle/>
          <a:p>
            <a:r>
              <a:rPr lang="zh-CN" altLang="en-US" sz="2400" dirty="0"/>
              <a:t>报数游戏是聚类在现实生活中的一个实例</a:t>
            </a:r>
          </a:p>
        </p:txBody>
      </p:sp>
    </p:spTree>
    <p:extLst>
      <p:ext uri="{BB962C8B-B14F-4D97-AF65-F5344CB8AC3E}">
        <p14:creationId xmlns:p14="http://schemas.microsoft.com/office/powerpoint/2010/main" val="1406493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D179C6-21D9-4B55-86B2-5E615EE44C43}"/>
              </a:ext>
            </a:extLst>
          </p:cNvPr>
          <p:cNvSpPr>
            <a:spLocks noGrp="1"/>
          </p:cNvSpPr>
          <p:nvPr>
            <p:ph type="ctrTitle"/>
          </p:nvPr>
        </p:nvSpPr>
        <p:spPr/>
        <p:txBody>
          <a:bodyPr/>
          <a:lstStyle/>
          <a:p>
            <a:r>
              <a:rPr lang="zh-CN" altLang="en-US" dirty="0"/>
              <a:t>密度聚类</a:t>
            </a:r>
          </a:p>
        </p:txBody>
      </p:sp>
      <p:sp>
        <p:nvSpPr>
          <p:cNvPr id="3" name="副标题 2">
            <a:extLst>
              <a:ext uri="{FF2B5EF4-FFF2-40B4-BE49-F238E27FC236}">
                <a16:creationId xmlns:a16="http://schemas.microsoft.com/office/drawing/2014/main" id="{09403950-2896-40DA-9063-A80E9235A3DE}"/>
              </a:ext>
            </a:extLst>
          </p:cNvPr>
          <p:cNvSpPr>
            <a:spLocks noGrp="1"/>
          </p:cNvSpPr>
          <p:nvPr>
            <p:ph type="subTitle" idx="1"/>
          </p:nvPr>
        </p:nvSpPr>
        <p:spPr/>
        <p:txBody>
          <a:bodyPr/>
          <a:lstStyle/>
          <a:p>
            <a:r>
              <a:rPr lang="zh-CN" altLang="en-US" dirty="0"/>
              <a:t>杜星波</a:t>
            </a:r>
          </a:p>
        </p:txBody>
      </p:sp>
    </p:spTree>
    <p:extLst>
      <p:ext uri="{BB962C8B-B14F-4D97-AF65-F5344CB8AC3E}">
        <p14:creationId xmlns:p14="http://schemas.microsoft.com/office/powerpoint/2010/main" val="14699432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zh-CN" altLang="en-US" dirty="0"/>
              <a:t>密度聚类原理</a:t>
            </a:r>
            <a:endParaRPr lang="zh-CN" altLang="en-US" sz="2200" dirty="0"/>
          </a:p>
        </p:txBody>
      </p:sp>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p:txBody>
          <a:bodyPr>
            <a:normAutofit lnSpcReduction="10000"/>
          </a:bodyPr>
          <a:lstStyle/>
          <a:p>
            <a:pPr>
              <a:lnSpc>
                <a:spcPct val="150000"/>
              </a:lnSpc>
            </a:pPr>
            <a:r>
              <a:rPr lang="zh-CN" altLang="en-US" dirty="0"/>
              <a:t>假定类别可以通过</a:t>
            </a:r>
            <a:r>
              <a:rPr lang="zh-CN" altLang="en-US" dirty="0">
                <a:solidFill>
                  <a:srgbClr val="FF0000"/>
                </a:solidFill>
              </a:rPr>
              <a:t>样本分布的紧密程度</a:t>
            </a:r>
            <a:r>
              <a:rPr lang="zh-CN" altLang="en-US" dirty="0"/>
              <a:t>决定。</a:t>
            </a:r>
            <a:endParaRPr lang="en-US" altLang="zh-CN" dirty="0"/>
          </a:p>
          <a:p>
            <a:pPr>
              <a:lnSpc>
                <a:spcPct val="150000"/>
              </a:lnSpc>
            </a:pPr>
            <a:endParaRPr lang="en-US" altLang="zh-CN" dirty="0"/>
          </a:p>
          <a:p>
            <a:pPr>
              <a:lnSpc>
                <a:spcPct val="150000"/>
              </a:lnSpc>
            </a:pPr>
            <a:r>
              <a:rPr lang="zh-CN" altLang="en-US" dirty="0"/>
              <a:t>通过将</a:t>
            </a:r>
            <a:r>
              <a:rPr lang="zh-CN" altLang="en-US" dirty="0">
                <a:solidFill>
                  <a:srgbClr val="FF0000"/>
                </a:solidFill>
              </a:rPr>
              <a:t>紧密相连的样本</a:t>
            </a:r>
            <a:r>
              <a:rPr lang="zh-CN" altLang="en-US" dirty="0"/>
              <a:t>划为一类，得到一个聚类类别。</a:t>
            </a:r>
            <a:endParaRPr lang="en-US" altLang="zh-CN" dirty="0"/>
          </a:p>
          <a:p>
            <a:pPr>
              <a:lnSpc>
                <a:spcPct val="150000"/>
              </a:lnSpc>
            </a:pPr>
            <a:endParaRPr lang="en-US" altLang="zh-CN" dirty="0"/>
          </a:p>
          <a:p>
            <a:pPr>
              <a:lnSpc>
                <a:spcPct val="150000"/>
              </a:lnSpc>
            </a:pPr>
            <a:r>
              <a:rPr lang="zh-CN" altLang="en-US" dirty="0"/>
              <a:t>通过将各组紧密相连的样本</a:t>
            </a:r>
            <a:r>
              <a:rPr lang="zh-CN" altLang="en-US" dirty="0">
                <a:solidFill>
                  <a:srgbClr val="FF0000"/>
                </a:solidFill>
              </a:rPr>
              <a:t>划为各个不同的类别</a:t>
            </a:r>
            <a:r>
              <a:rPr lang="zh-CN" altLang="en-US" dirty="0"/>
              <a:t>，得到最终的聚类结果。</a:t>
            </a:r>
            <a:endParaRPr lang="en-US" altLang="zh-CN" dirty="0"/>
          </a:p>
          <a:p>
            <a:endParaRPr lang="zh-CN" altLang="en-US" dirty="0"/>
          </a:p>
        </p:txBody>
      </p:sp>
    </p:spTree>
    <p:extLst>
      <p:ext uri="{BB962C8B-B14F-4D97-AF65-F5344CB8AC3E}">
        <p14:creationId xmlns:p14="http://schemas.microsoft.com/office/powerpoint/2010/main" val="1612365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zh-CN" altLang="en-US" dirty="0"/>
              <a:t>密度聚类</a:t>
            </a:r>
            <a:endParaRPr lang="zh-CN" altLang="en-US" sz="2200" dirty="0"/>
          </a:p>
        </p:txBody>
      </p:sp>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725905" y="1536867"/>
            <a:ext cx="10515600" cy="4751638"/>
          </a:xfrm>
        </p:spPr>
        <p:txBody>
          <a:bodyPr>
            <a:normAutofit fontScale="85000" lnSpcReduction="20000"/>
          </a:bodyPr>
          <a:lstStyle/>
          <a:p>
            <a:pPr>
              <a:lnSpc>
                <a:spcPct val="150000"/>
              </a:lnSpc>
            </a:pPr>
            <a:r>
              <a:rPr lang="zh-CN" altLang="en-US" dirty="0"/>
              <a:t>密度聚类的主要特点是能将密度足够大的相邻区域连接，能有效处理异常数据，主要用于对空间数据的聚类。</a:t>
            </a:r>
            <a:endParaRPr lang="en-US" altLang="zh-CN" dirty="0"/>
          </a:p>
          <a:p>
            <a:pPr>
              <a:lnSpc>
                <a:spcPct val="150000"/>
              </a:lnSpc>
            </a:pPr>
            <a:r>
              <a:rPr lang="zh-CN" altLang="en-US" dirty="0"/>
              <a:t>典型算法：</a:t>
            </a:r>
            <a:endParaRPr lang="en-US" altLang="zh-CN" dirty="0"/>
          </a:p>
          <a:p>
            <a:pPr>
              <a:lnSpc>
                <a:spcPct val="150000"/>
              </a:lnSpc>
            </a:pPr>
            <a:r>
              <a:rPr lang="en-US" altLang="zh-CN" dirty="0"/>
              <a:t>DBSCAN</a:t>
            </a:r>
            <a:r>
              <a:rPr lang="zh-CN" altLang="en-US" dirty="0"/>
              <a:t>：不断生长足够高密度的区域</a:t>
            </a:r>
            <a:endParaRPr lang="en-US" altLang="zh-CN" dirty="0"/>
          </a:p>
          <a:p>
            <a:pPr>
              <a:lnSpc>
                <a:spcPct val="150000"/>
              </a:lnSpc>
            </a:pPr>
            <a:r>
              <a:rPr lang="en-US" altLang="zh-CN" dirty="0"/>
              <a:t>OPTICS</a:t>
            </a:r>
            <a:r>
              <a:rPr lang="zh-CN" altLang="en-US" dirty="0"/>
              <a:t>：针对数据在空间中呈现的不同密度分不对</a:t>
            </a:r>
            <a:r>
              <a:rPr lang="en-US" altLang="zh-CN" dirty="0"/>
              <a:t>DBSCAN</a:t>
            </a:r>
            <a:r>
              <a:rPr lang="zh-CN" altLang="en-US" dirty="0"/>
              <a:t>作了改进</a:t>
            </a:r>
            <a:endParaRPr lang="en-US" altLang="zh-CN" dirty="0"/>
          </a:p>
          <a:p>
            <a:pPr>
              <a:lnSpc>
                <a:spcPct val="150000"/>
              </a:lnSpc>
            </a:pPr>
            <a:r>
              <a:rPr lang="en-US" altLang="zh-CN" dirty="0"/>
              <a:t>DENCLUE</a:t>
            </a:r>
            <a:r>
              <a:rPr lang="zh-CN" altLang="en-US" dirty="0"/>
              <a:t>：根据数据点在属性空间中的密度进行聚类，密度和网格与处理的结合</a:t>
            </a:r>
            <a:endParaRPr lang="en-US" altLang="zh-CN" dirty="0"/>
          </a:p>
          <a:p>
            <a:pPr>
              <a:lnSpc>
                <a:spcPct val="150000"/>
              </a:lnSpc>
            </a:pPr>
            <a:r>
              <a:rPr lang="en-US" altLang="zh-CN" dirty="0"/>
              <a:t>CLIQUE</a:t>
            </a:r>
            <a:r>
              <a:rPr lang="zh-CN" altLang="en-US" dirty="0"/>
              <a:t>：结合网格和密度聚类的思想，能处理大规模高维度数据</a:t>
            </a:r>
          </a:p>
        </p:txBody>
      </p:sp>
    </p:spTree>
    <p:extLst>
      <p:ext uri="{BB962C8B-B14F-4D97-AF65-F5344CB8AC3E}">
        <p14:creationId xmlns:p14="http://schemas.microsoft.com/office/powerpoint/2010/main" val="19232702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p:txBody>
          <a:bodyPr/>
          <a:lstStyle/>
          <a:p>
            <a:pPr>
              <a:lnSpc>
                <a:spcPct val="150000"/>
              </a:lnSpc>
            </a:pPr>
            <a:r>
              <a:rPr lang="da-DK" altLang="zh-CN" dirty="0"/>
              <a:t>DBSCAN: Ester, et al. (KDD’96)</a:t>
            </a:r>
          </a:p>
          <a:p>
            <a:pPr>
              <a:lnSpc>
                <a:spcPct val="150000"/>
              </a:lnSpc>
            </a:pPr>
            <a:endParaRPr lang="en-US" altLang="zh-CN" dirty="0"/>
          </a:p>
          <a:p>
            <a:pPr>
              <a:lnSpc>
                <a:spcPct val="150000"/>
              </a:lnSpc>
            </a:pPr>
            <a:r>
              <a:rPr lang="en-US" altLang="zh-CN" dirty="0"/>
              <a:t>DBSCAN</a:t>
            </a:r>
            <a:r>
              <a:rPr lang="zh-CN" altLang="en-US" dirty="0"/>
              <a:t>基于</a:t>
            </a:r>
            <a:r>
              <a:rPr lang="zh-CN" altLang="en-US" dirty="0">
                <a:solidFill>
                  <a:srgbClr val="FF0000"/>
                </a:solidFill>
              </a:rPr>
              <a:t>邻域</a:t>
            </a:r>
            <a:r>
              <a:rPr lang="zh-CN" altLang="en-US" dirty="0"/>
              <a:t>来描述样本集的</a:t>
            </a:r>
            <a:r>
              <a:rPr lang="zh-CN" altLang="en-US" dirty="0">
                <a:solidFill>
                  <a:srgbClr val="FF0000"/>
                </a:solidFill>
              </a:rPr>
              <a:t>紧密程度</a:t>
            </a:r>
            <a:r>
              <a:rPr lang="zh-CN" altLang="en-US" dirty="0"/>
              <a:t>，参数（</a:t>
            </a:r>
            <a:r>
              <a:rPr lang="en-US" altLang="zh-CN" dirty="0"/>
              <a:t>ε</a:t>
            </a:r>
            <a:r>
              <a:rPr lang="zh-CN" altLang="en-US" dirty="0"/>
              <a:t>，</a:t>
            </a:r>
            <a:r>
              <a:rPr lang="en-US" altLang="zh-CN" dirty="0" err="1"/>
              <a:t>MinPts</a:t>
            </a:r>
            <a:r>
              <a:rPr lang="zh-CN" altLang="en-US" dirty="0"/>
              <a:t>）用来描述邻域的</a:t>
            </a:r>
            <a:r>
              <a:rPr lang="zh-CN" altLang="en-US" dirty="0">
                <a:solidFill>
                  <a:srgbClr val="FF0000"/>
                </a:solidFill>
              </a:rPr>
              <a:t>样本分布紧密程度</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1705487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的一些概念</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838200" y="2572074"/>
                <a:ext cx="6094445" cy="4351338"/>
              </a:xfrm>
            </p:spPr>
            <p:txBody>
              <a:bodyPr>
                <a:normAutofit fontScale="92500"/>
              </a:bodyPr>
              <a:lstStyle/>
              <a:p>
                <a:pPr>
                  <a:lnSpc>
                    <a:spcPct val="150000"/>
                  </a:lnSpc>
                </a:pPr>
                <a:r>
                  <a:rPr lang="en-US" altLang="zh-CN" dirty="0"/>
                  <a:t>ε-</a:t>
                </a:r>
                <a:r>
                  <a:rPr lang="zh-CN" altLang="en-US" dirty="0"/>
                  <a:t>邻域：对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𝐷</m:t>
                    </m:r>
                    <m:r>
                      <a:rPr lang="zh-CN" altLang="en-US" i="1">
                        <a:latin typeface="Cambria Math" panose="02040503050406030204" pitchFamily="18" charset="0"/>
                        <a:ea typeface="Cambria Math" panose="02040503050406030204" pitchFamily="18" charset="0"/>
                      </a:rPr>
                      <m:t>，</m:t>
                    </m:r>
                  </m:oMath>
                </a14:m>
                <a:r>
                  <a:rPr lang="zh-CN" altLang="en-US" dirty="0"/>
                  <a:t>其</a:t>
                </a:r>
                <a:r>
                  <a:rPr lang="en-US" altLang="zh-CN" dirty="0"/>
                  <a:t>ε-</a:t>
                </a:r>
                <a:r>
                  <a:rPr lang="zh-CN" altLang="en-US" dirty="0"/>
                  <a:t>邻域包含样本集</a:t>
                </a:r>
                <a:r>
                  <a:rPr lang="en-US" altLang="zh-CN" dirty="0"/>
                  <a:t>D</a:t>
                </a:r>
                <a:r>
                  <a:rPr lang="zh-CN" altLang="en-US" dirty="0"/>
                  <a:t>中与</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oMath>
                </a14:m>
                <a:r>
                  <a:rPr lang="zh-CN" altLang="en-US" dirty="0"/>
                  <a:t>的距离不大于</a:t>
                </a:r>
                <a:r>
                  <a:rPr lang="en-US" altLang="zh-CN" dirty="0"/>
                  <a:t>ε</a:t>
                </a:r>
                <a:r>
                  <a:rPr lang="zh-CN" altLang="en-US" dirty="0"/>
                  <a:t>的样本，即</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𝑁</m:t>
                        </m:r>
                      </m:e>
                      <m:sub>
                        <m:r>
                          <m:rPr>
                            <m:sty m:val="p"/>
                          </m:rPr>
                          <a:rPr lang="en-US" altLang="zh-CN" i="1">
                            <a:latin typeface="Cambria Math" panose="02040503050406030204" pitchFamily="18" charset="0"/>
                          </a:rPr>
                          <m:t>ε</m:t>
                        </m:r>
                      </m:sub>
                    </m:sSub>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e>
                    </m:d>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𝐷</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𝑑𝑖𝑠𝑡</m:t>
                    </m:r>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r>
                      <a:rPr lang="en-US" altLang="zh-CN" b="0" i="1" smtClean="0">
                        <a:latin typeface="Cambria Math" panose="02040503050406030204" pitchFamily="18" charset="0"/>
                        <a:ea typeface="Cambria Math" panose="02040503050406030204" pitchFamily="18" charset="0"/>
                      </a:rPr>
                      <m:t>)</m:t>
                    </m:r>
                    <m:r>
                      <a:rPr lang="zh-CN" altLang="en-US" i="1">
                        <a:latin typeface="Cambria Math" panose="02040503050406030204" pitchFamily="18" charset="0"/>
                        <a:ea typeface="Cambria Math" panose="02040503050406030204" pitchFamily="18" charset="0"/>
                      </a:rPr>
                      <m:t>≤</m:t>
                    </m:r>
                    <m:r>
                      <m:rPr>
                        <m:sty m:val="p"/>
                      </m:rPr>
                      <a:rPr lang="en-US" altLang="zh-CN" i="1" smtClean="0">
                        <a:latin typeface="Cambria Math" panose="02040503050406030204" pitchFamily="18" charset="0"/>
                        <a:ea typeface="Cambria Math" panose="02040503050406030204" pitchFamily="18" charset="0"/>
                      </a:rPr>
                      <m:t>ε</m:t>
                    </m:r>
                    <m:r>
                      <a:rPr lang="en-US" altLang="zh-CN" b="0" i="1" smtClean="0">
                        <a:latin typeface="Cambria Math" panose="02040503050406030204" pitchFamily="18" charset="0"/>
                      </a:rPr>
                      <m:t>}</m:t>
                    </m:r>
                  </m:oMath>
                </a14:m>
                <a:r>
                  <a:rPr lang="zh-CN" altLang="en-US" dirty="0"/>
                  <a:t>。</a:t>
                </a:r>
              </a:p>
            </p:txBody>
          </p:sp>
        </mc:Choice>
        <mc:Fallback xmlns="">
          <p:sp>
            <p:nvSpPr>
              <p:cNvPr id="3" name="内容占位符 2">
                <a:extLst>
                  <a:ext uri="{FF2B5EF4-FFF2-40B4-BE49-F238E27FC236}">
                    <a16:creationId xmlns:a16="http://schemas.microsoft.com/office/drawing/2014/main" id="{CE3AAAE5-12C3-438F-972E-83B2F9F250CD}"/>
                  </a:ext>
                </a:extLst>
              </p:cNvPr>
              <p:cNvSpPr>
                <a:spLocks noGrp="1" noRot="1" noChangeAspect="1" noMove="1" noResize="1" noEditPoints="1" noAdjustHandles="1" noChangeArrowheads="1" noChangeShapeType="1" noTextEdit="1"/>
              </p:cNvSpPr>
              <p:nvPr>
                <p:ph idx="1"/>
              </p:nvPr>
            </p:nvSpPr>
            <p:spPr>
              <a:xfrm>
                <a:off x="838200" y="2572074"/>
                <a:ext cx="6094445" cy="4351338"/>
              </a:xfrm>
              <a:blipFill>
                <a:blip r:embed="rId3"/>
                <a:stretch>
                  <a:fillRect l="-1602"/>
                </a:stretch>
              </a:blipFill>
            </p:spPr>
            <p:txBody>
              <a:bodyPr/>
              <a:lstStyle/>
              <a:p>
                <a:r>
                  <a:rPr lang="zh-CN" altLang="en-US">
                    <a:noFill/>
                  </a:rPr>
                  <a:t> </a:t>
                </a:r>
              </a:p>
            </p:txBody>
          </p:sp>
        </mc:Fallback>
      </mc:AlternateContent>
      <p:pic>
        <p:nvPicPr>
          <p:cNvPr id="6146" name="Picture 2" descr="https://images2015.cnblogs.com/blog/1042406/201612/1042406-20161222112847323-1346197243.png">
            <a:extLst>
              <a:ext uri="{FF2B5EF4-FFF2-40B4-BE49-F238E27FC236}">
                <a16:creationId xmlns:a16="http://schemas.microsoft.com/office/drawing/2014/main" id="{741F57D2-6F16-4680-8889-96143A151E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64490" y="2572074"/>
            <a:ext cx="4170395" cy="256777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16232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的一些概念</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838200" y="2572074"/>
                <a:ext cx="6122437" cy="4351338"/>
              </a:xfrm>
            </p:spPr>
            <p:txBody>
              <a:bodyPr>
                <a:normAutofit/>
              </a:bodyPr>
              <a:lstStyle/>
              <a:p>
                <a:pPr>
                  <a:lnSpc>
                    <a:spcPct val="150000"/>
                  </a:lnSpc>
                </a:pPr>
                <a:r>
                  <a:rPr lang="zh-CN" altLang="en-US" dirty="0"/>
                  <a:t>核心对象（</a:t>
                </a:r>
                <a:r>
                  <a:rPr lang="en-US" altLang="zh-CN" dirty="0"/>
                  <a:t>core object</a:t>
                </a:r>
                <a:r>
                  <a:rPr lang="zh-CN" altLang="en-US" dirty="0"/>
                  <a:t>）：若</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oMath>
                </a14:m>
                <a:r>
                  <a:rPr lang="en-US" altLang="zh-CN" dirty="0"/>
                  <a:t> </a:t>
                </a:r>
                <a:r>
                  <a:rPr lang="zh-CN" altLang="en-US" dirty="0"/>
                  <a:t>的</a:t>
                </a:r>
                <a14:m>
                  <m:oMath xmlns:m="http://schemas.openxmlformats.org/officeDocument/2006/math">
                    <m:r>
                      <m:rPr>
                        <m:nor/>
                      </m:rPr>
                      <a:rPr lang="en-US" altLang="zh-CN" dirty="0"/>
                      <m:t>ε</m:t>
                    </m:r>
                    <m:r>
                      <m:rPr>
                        <m:nor/>
                      </m:rPr>
                      <a:rPr lang="en-US" altLang="zh-CN" dirty="0"/>
                      <m:t>−</m:t>
                    </m:r>
                    <m:r>
                      <m:rPr>
                        <m:nor/>
                      </m:rPr>
                      <a:rPr lang="zh-CN" altLang="en-US" dirty="0"/>
                      <m:t>邻域</m:t>
                    </m:r>
                  </m:oMath>
                </a14:m>
                <a:r>
                  <a:rPr lang="zh-CN" altLang="en-US" dirty="0"/>
                  <a:t>至少包含</a:t>
                </a:r>
                <a14:m>
                  <m:oMath xmlns:m="http://schemas.openxmlformats.org/officeDocument/2006/math">
                    <m:r>
                      <a:rPr lang="en-US" altLang="zh-CN" i="1" dirty="0" smtClean="0">
                        <a:latin typeface="Cambria Math" panose="02040503050406030204" pitchFamily="18" charset="0"/>
                      </a:rPr>
                      <m:t>𝑀𝑖𝑛𝑃𝑡𝑠</m:t>
                    </m:r>
                  </m:oMath>
                </a14:m>
                <a:r>
                  <a:rPr lang="zh-CN" altLang="en-US" dirty="0"/>
                  <a:t>个样本，即</a:t>
                </a:r>
                <a14:m>
                  <m:oMath xmlns:m="http://schemas.openxmlformats.org/officeDocument/2006/math">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𝑁</m:t>
                        </m:r>
                      </m:e>
                      <m:sub>
                        <m:r>
                          <m:rPr>
                            <m:sty m:val="p"/>
                          </m:rPr>
                          <a:rPr lang="en-US" altLang="zh-CN" i="1">
                            <a:latin typeface="Cambria Math" panose="02040503050406030204" pitchFamily="18" charset="0"/>
                          </a:rPr>
                          <m:t>ε</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zh-CN" altLang="en-US" i="1">
                        <a:latin typeface="Cambria Math" panose="02040503050406030204" pitchFamily="18" charset="0"/>
                      </a:rPr>
                      <m:t>≥</m:t>
                    </m:r>
                    <m:r>
                      <a:rPr lang="en-US" altLang="zh-CN" b="0" i="1" smtClean="0">
                        <a:latin typeface="Cambria Math" panose="02040503050406030204" pitchFamily="18" charset="0"/>
                      </a:rPr>
                      <m:t>𝑀𝑖𝑛𝑃𝑡𝑠</m:t>
                    </m:r>
                  </m:oMath>
                </a14:m>
                <a:r>
                  <a:rPr lang="zh-CN" altLang="en-US" dirty="0"/>
                  <a:t>，则</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oMath>
                </a14:m>
                <a:r>
                  <a:rPr lang="zh-CN" altLang="en-US" dirty="0"/>
                  <a:t>是一个核心对象。</a:t>
                </a:r>
              </a:p>
            </p:txBody>
          </p:sp>
        </mc:Choice>
        <mc:Fallback xmlns="">
          <p:sp>
            <p:nvSpPr>
              <p:cNvPr id="3" name="内容占位符 2">
                <a:extLst>
                  <a:ext uri="{FF2B5EF4-FFF2-40B4-BE49-F238E27FC236}">
                    <a16:creationId xmlns:a16="http://schemas.microsoft.com/office/drawing/2014/main" id="{CE3AAAE5-12C3-438F-972E-83B2F9F250CD}"/>
                  </a:ext>
                </a:extLst>
              </p:cNvPr>
              <p:cNvSpPr>
                <a:spLocks noGrp="1" noRot="1" noChangeAspect="1" noMove="1" noResize="1" noEditPoints="1" noAdjustHandles="1" noChangeArrowheads="1" noChangeShapeType="1" noTextEdit="1"/>
              </p:cNvSpPr>
              <p:nvPr>
                <p:ph idx="1"/>
              </p:nvPr>
            </p:nvSpPr>
            <p:spPr>
              <a:xfrm>
                <a:off x="838200" y="2572074"/>
                <a:ext cx="6122437" cy="4351338"/>
              </a:xfrm>
              <a:blipFill>
                <a:blip r:embed="rId2"/>
                <a:stretch>
                  <a:fillRect l="-1793"/>
                </a:stretch>
              </a:blipFill>
            </p:spPr>
            <p:txBody>
              <a:bodyPr/>
              <a:lstStyle/>
              <a:p>
                <a:r>
                  <a:rPr lang="zh-CN" altLang="en-US">
                    <a:noFill/>
                  </a:rPr>
                  <a:t> </a:t>
                </a:r>
              </a:p>
            </p:txBody>
          </p:sp>
        </mc:Fallback>
      </mc:AlternateContent>
      <p:pic>
        <p:nvPicPr>
          <p:cNvPr id="5" name="Picture 2" descr="https://images2015.cnblogs.com/blog/1042406/201612/1042406-20161222112847323-1346197243.png">
            <a:extLst>
              <a:ext uri="{FF2B5EF4-FFF2-40B4-BE49-F238E27FC236}">
                <a16:creationId xmlns:a16="http://schemas.microsoft.com/office/drawing/2014/main" id="{D0AAE850-043D-4A19-B408-9F031E65C8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490" y="2572074"/>
            <a:ext cx="4170395" cy="256777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819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的一些概念</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635291" y="2506662"/>
                <a:ext cx="6738257" cy="4351338"/>
              </a:xfrm>
            </p:spPr>
            <p:txBody>
              <a:bodyPr>
                <a:normAutofit/>
              </a:bodyPr>
              <a:lstStyle/>
              <a:p>
                <a:pPr>
                  <a:lnSpc>
                    <a:spcPct val="150000"/>
                  </a:lnSpc>
                </a:pPr>
                <a:r>
                  <a:rPr lang="zh-CN" altLang="en-US" dirty="0"/>
                  <a:t>密度直达（</a:t>
                </a:r>
                <a:r>
                  <a:rPr lang="en-US" altLang="zh-CN" dirty="0"/>
                  <a:t>directly density-reachable</a:t>
                </a:r>
                <a:r>
                  <a:rPr lang="zh-CN" altLang="en-US" dirty="0"/>
                  <a:t>）：若</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oMath>
                </a14:m>
                <a:r>
                  <a:rPr lang="en-US" altLang="zh-CN" dirty="0"/>
                  <a:t> </a:t>
                </a:r>
                <a:r>
                  <a:rPr lang="zh-CN" altLang="en-US" dirty="0"/>
                  <a:t>位于</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的</a:t>
                </a:r>
                <a14:m>
                  <m:oMath xmlns:m="http://schemas.openxmlformats.org/officeDocument/2006/math">
                    <m:r>
                      <m:rPr>
                        <m:nor/>
                      </m:rPr>
                      <a:rPr lang="en-US" altLang="zh-CN" dirty="0"/>
                      <m:t>ε</m:t>
                    </m:r>
                    <m:r>
                      <m:rPr>
                        <m:nor/>
                      </m:rPr>
                      <a:rPr lang="en-US" altLang="zh-CN" dirty="0"/>
                      <m:t>−</m:t>
                    </m:r>
                    <m:r>
                      <m:rPr>
                        <m:nor/>
                      </m:rPr>
                      <a:rPr lang="zh-CN" altLang="en-US" dirty="0"/>
                      <m:t>邻域</m:t>
                    </m:r>
                    <m:r>
                      <a:rPr lang="zh-CN" altLang="en-US" i="1" dirty="0">
                        <a:latin typeface="Cambria Math" panose="02040503050406030204" pitchFamily="18" charset="0"/>
                      </a:rPr>
                      <m:t>中</m:t>
                    </m:r>
                  </m:oMath>
                </a14:m>
                <a:r>
                  <a:rPr lang="zh-CN" altLang="en-US" dirty="0"/>
                  <a:t>，且</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oMath>
                </a14:m>
                <a:r>
                  <a:rPr lang="zh-CN" altLang="en-US" dirty="0"/>
                  <a:t>是核心对象，则称</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oMath>
                </a14:m>
                <a:r>
                  <a:rPr lang="zh-CN" altLang="en-US" dirty="0"/>
                  <a:t>由</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oMath>
                </a14:m>
                <a:r>
                  <a:rPr lang="zh-CN" altLang="en-US" dirty="0"/>
                  <a:t>密度直达。</a:t>
                </a:r>
              </a:p>
            </p:txBody>
          </p:sp>
        </mc:Choice>
        <mc:Fallback xmlns="">
          <p:sp>
            <p:nvSpPr>
              <p:cNvPr id="3" name="内容占位符 2">
                <a:extLst>
                  <a:ext uri="{FF2B5EF4-FFF2-40B4-BE49-F238E27FC236}">
                    <a16:creationId xmlns:a16="http://schemas.microsoft.com/office/drawing/2014/main" id="{CE3AAAE5-12C3-438F-972E-83B2F9F250CD}"/>
                  </a:ext>
                </a:extLst>
              </p:cNvPr>
              <p:cNvSpPr>
                <a:spLocks noGrp="1" noRot="1" noChangeAspect="1" noMove="1" noResize="1" noEditPoints="1" noAdjustHandles="1" noChangeArrowheads="1" noChangeShapeType="1" noTextEdit="1"/>
              </p:cNvSpPr>
              <p:nvPr>
                <p:ph idx="1"/>
              </p:nvPr>
            </p:nvSpPr>
            <p:spPr>
              <a:xfrm>
                <a:off x="635291" y="2506662"/>
                <a:ext cx="6738257" cy="4351338"/>
              </a:xfrm>
              <a:blipFill>
                <a:blip r:embed="rId4"/>
                <a:stretch>
                  <a:fillRect l="-1627" r="-3526"/>
                </a:stretch>
              </a:blipFill>
            </p:spPr>
            <p:txBody>
              <a:bodyPr/>
              <a:lstStyle/>
              <a:p>
                <a:r>
                  <a:rPr lang="zh-CN" altLang="en-US">
                    <a:noFill/>
                  </a:rPr>
                  <a:t> </a:t>
                </a:r>
              </a:p>
            </p:txBody>
          </p:sp>
        </mc:Fallback>
      </mc:AlternateContent>
      <p:pic>
        <p:nvPicPr>
          <p:cNvPr id="6" name="Picture 2" descr="https://images2015.cnblogs.com/blog/1042406/201612/1042406-20161222112847323-1346197243.png">
            <a:extLst>
              <a:ext uri="{FF2B5EF4-FFF2-40B4-BE49-F238E27FC236}">
                <a16:creationId xmlns:a16="http://schemas.microsoft.com/office/drawing/2014/main" id="{C66F78BC-0AB6-494C-B155-3BCFAE45E0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64490" y="2572074"/>
            <a:ext cx="4170395" cy="256777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7439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的一些概念</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635291" y="2506662"/>
                <a:ext cx="6738257" cy="4351338"/>
              </a:xfrm>
            </p:spPr>
            <p:txBody>
              <a:bodyPr>
                <a:normAutofit/>
              </a:bodyPr>
              <a:lstStyle/>
              <a:p>
                <a:pPr>
                  <a:lnSpc>
                    <a:spcPct val="150000"/>
                  </a:lnSpc>
                </a:pPr>
                <a:r>
                  <a:rPr lang="zh-CN" altLang="en-US" dirty="0"/>
                  <a:t>密度可达（</a:t>
                </a:r>
                <a:r>
                  <a:rPr lang="en-US" altLang="zh-CN" dirty="0"/>
                  <a:t>density-reachable</a:t>
                </a:r>
                <a:r>
                  <a:rPr lang="zh-CN" altLang="en-US" dirty="0"/>
                  <a:t>）：对</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与</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oMath>
                </a14:m>
                <a:r>
                  <a:rPr lang="en-US" altLang="zh-CN" dirty="0"/>
                  <a:t> </a:t>
                </a:r>
                <a:r>
                  <a:rPr lang="zh-CN" altLang="en-US" dirty="0"/>
                  <a:t>，若存在样本序列</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b="0" i="1" smtClean="0">
                            <a:latin typeface="Cambria Math" panose="02040503050406030204" pitchFamily="18" charset="0"/>
                          </a:rPr>
                          <m:t>𝑛</m:t>
                        </m:r>
                      </m:sub>
                    </m:sSub>
                  </m:oMath>
                </a14:m>
                <a:r>
                  <a:rPr lang="zh-CN" altLang="en-US" dirty="0"/>
                  <a:t>，其中</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1</m:t>
                        </m:r>
                      </m:sub>
                    </m:sSub>
                    <m:r>
                      <a:rPr lang="en-US" altLang="zh-CN"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Sub>
                    <m:r>
                      <a:rPr lang="zh-CN" altLang="en-US"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b="0" i="1" smtClean="0">
                            <a:latin typeface="Cambria Math" panose="02040503050406030204" pitchFamily="18" charset="0"/>
                          </a:rPr>
                          <m:t>𝑛</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𝑗</m:t>
                        </m:r>
                      </m:sub>
                    </m:sSub>
                  </m:oMath>
                </a14:m>
                <a:r>
                  <a:rPr lang="zh-CN" altLang="en-US" dirty="0"/>
                  <a:t>，且</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1</m:t>
                        </m:r>
                      </m:sub>
                    </m:sSub>
                  </m:oMath>
                </a14:m>
                <a:r>
                  <a:rPr lang="zh-CN" altLang="en-US" dirty="0"/>
                  <a:t>由</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b="0" i="1" smtClean="0">
                            <a:latin typeface="Cambria Math" panose="02040503050406030204" pitchFamily="18" charset="0"/>
                          </a:rPr>
                          <m:t>𝑖</m:t>
                        </m:r>
                      </m:sub>
                    </m:sSub>
                  </m:oMath>
                </a14:m>
                <a:r>
                  <a:rPr lang="zh-CN" altLang="en-US" dirty="0"/>
                  <a:t>密度直达，则称</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oMath>
                </a14:m>
                <a:r>
                  <a:rPr lang="zh-CN" altLang="en-US" dirty="0"/>
                  <a:t>由</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oMath>
                </a14:m>
                <a:r>
                  <a:rPr lang="zh-CN" altLang="en-US" dirty="0"/>
                  <a:t>密度可达。</a:t>
                </a:r>
              </a:p>
            </p:txBody>
          </p:sp>
        </mc:Choice>
        <mc:Fallback xmlns="">
          <p:sp>
            <p:nvSpPr>
              <p:cNvPr id="3" name="内容占位符 2">
                <a:extLst>
                  <a:ext uri="{FF2B5EF4-FFF2-40B4-BE49-F238E27FC236}">
                    <a16:creationId xmlns:a16="http://schemas.microsoft.com/office/drawing/2014/main" id="{CE3AAAE5-12C3-438F-972E-83B2F9F250CD}"/>
                  </a:ext>
                </a:extLst>
              </p:cNvPr>
              <p:cNvSpPr>
                <a:spLocks noGrp="1" noRot="1" noChangeAspect="1" noMove="1" noResize="1" noEditPoints="1" noAdjustHandles="1" noChangeArrowheads="1" noChangeShapeType="1" noTextEdit="1"/>
              </p:cNvSpPr>
              <p:nvPr>
                <p:ph idx="1"/>
              </p:nvPr>
            </p:nvSpPr>
            <p:spPr>
              <a:xfrm>
                <a:off x="635291" y="2506662"/>
                <a:ext cx="6738257" cy="4351338"/>
              </a:xfrm>
              <a:blipFill>
                <a:blip r:embed="rId2"/>
                <a:stretch>
                  <a:fillRect l="-1627" r="-7143"/>
                </a:stretch>
              </a:blipFill>
            </p:spPr>
            <p:txBody>
              <a:bodyPr/>
              <a:lstStyle/>
              <a:p>
                <a:r>
                  <a:rPr lang="zh-CN" altLang="en-US">
                    <a:noFill/>
                  </a:rPr>
                  <a:t> </a:t>
                </a:r>
              </a:p>
            </p:txBody>
          </p:sp>
        </mc:Fallback>
      </mc:AlternateContent>
      <p:pic>
        <p:nvPicPr>
          <p:cNvPr id="5" name="Picture 2" descr="https://images2015.cnblogs.com/blog/1042406/201612/1042406-20161222112847323-1346197243.png">
            <a:extLst>
              <a:ext uri="{FF2B5EF4-FFF2-40B4-BE49-F238E27FC236}">
                <a16:creationId xmlns:a16="http://schemas.microsoft.com/office/drawing/2014/main" id="{0F599F0F-2637-42A0-9AAE-3C8132F802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490" y="2572074"/>
            <a:ext cx="4170395" cy="256777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69850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的一些概念</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635291" y="2506662"/>
                <a:ext cx="6738257" cy="4351338"/>
              </a:xfrm>
            </p:spPr>
            <p:txBody>
              <a:bodyPr>
                <a:normAutofit/>
              </a:bodyPr>
              <a:lstStyle/>
              <a:p>
                <a:pPr>
                  <a:lnSpc>
                    <a:spcPct val="150000"/>
                  </a:lnSpc>
                </a:pPr>
                <a:r>
                  <a:rPr lang="zh-CN" altLang="en-US" dirty="0"/>
                  <a:t>密度相连（</a:t>
                </a:r>
                <a:r>
                  <a:rPr lang="en-US" altLang="zh-CN" dirty="0"/>
                  <a:t>density-connected</a:t>
                </a:r>
                <a:r>
                  <a:rPr lang="zh-CN" altLang="en-US" dirty="0"/>
                  <a:t>）：对</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与</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Sub>
                  </m:oMath>
                </a14:m>
                <a:r>
                  <a:rPr lang="en-US" altLang="zh-CN" dirty="0"/>
                  <a:t> </a:t>
                </a:r>
                <a:r>
                  <a:rPr lang="zh-CN" altLang="en-US" dirty="0"/>
                  <a:t>，若存在</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𝑘</m:t>
                        </m:r>
                      </m:sub>
                    </m:sSub>
                  </m:oMath>
                </a14:m>
                <a:r>
                  <a:rPr lang="zh-CN" altLang="en-US" dirty="0"/>
                  <a:t>使得</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Sub>
                  </m:oMath>
                </a14:m>
                <a:r>
                  <a:rPr lang="zh-CN" altLang="en-US" dirty="0"/>
                  <a:t>与</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b="0" i="1" smtClean="0">
                            <a:latin typeface="Cambria Math" panose="02040503050406030204" pitchFamily="18" charset="0"/>
                          </a:rPr>
                          <m:t>𝑗</m:t>
                        </m:r>
                      </m:sub>
                    </m:sSub>
                  </m:oMath>
                </a14:m>
                <a:r>
                  <a:rPr lang="zh-CN" altLang="en-US" dirty="0"/>
                  <a:t>均由</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𝑘</m:t>
                        </m:r>
                      </m:sub>
                    </m:sSub>
                  </m:oMath>
                </a14:m>
                <a:r>
                  <a:rPr lang="zh-CN" altLang="en-US" dirty="0"/>
                  <a:t>密度可达，则称</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oMath>
                </a14:m>
                <a:r>
                  <a:rPr lang="zh-CN" altLang="en-US" dirty="0"/>
                  <a:t>与</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𝑗</m:t>
                        </m:r>
                      </m:sub>
                    </m:sSub>
                    <m:r>
                      <a:rPr lang="en-US" altLang="zh-CN" i="1">
                        <a:latin typeface="Cambria Math" panose="02040503050406030204" pitchFamily="18" charset="0"/>
                      </a:rPr>
                      <m:t> </m:t>
                    </m:r>
                  </m:oMath>
                </a14:m>
                <a:r>
                  <a:rPr lang="zh-CN" altLang="en-US" dirty="0"/>
                  <a:t>密度相连。</a:t>
                </a:r>
              </a:p>
            </p:txBody>
          </p:sp>
        </mc:Choice>
        <mc:Fallback xmlns="">
          <p:sp>
            <p:nvSpPr>
              <p:cNvPr id="3" name="内容占位符 2">
                <a:extLst>
                  <a:ext uri="{FF2B5EF4-FFF2-40B4-BE49-F238E27FC236}">
                    <a16:creationId xmlns:a16="http://schemas.microsoft.com/office/drawing/2014/main" id="{CE3AAAE5-12C3-438F-972E-83B2F9F250CD}"/>
                  </a:ext>
                </a:extLst>
              </p:cNvPr>
              <p:cNvSpPr>
                <a:spLocks noGrp="1" noRot="1" noChangeAspect="1" noMove="1" noResize="1" noEditPoints="1" noAdjustHandles="1" noChangeArrowheads="1" noChangeShapeType="1" noTextEdit="1"/>
              </p:cNvSpPr>
              <p:nvPr>
                <p:ph idx="1"/>
              </p:nvPr>
            </p:nvSpPr>
            <p:spPr>
              <a:xfrm>
                <a:off x="635291" y="2506662"/>
                <a:ext cx="6738257" cy="4351338"/>
              </a:xfrm>
              <a:blipFill>
                <a:blip r:embed="rId2"/>
                <a:stretch>
                  <a:fillRect l="-1627"/>
                </a:stretch>
              </a:blipFill>
            </p:spPr>
            <p:txBody>
              <a:bodyPr/>
              <a:lstStyle/>
              <a:p>
                <a:r>
                  <a:rPr lang="zh-CN" altLang="en-US">
                    <a:noFill/>
                  </a:rPr>
                  <a:t> </a:t>
                </a:r>
              </a:p>
            </p:txBody>
          </p:sp>
        </mc:Fallback>
      </mc:AlternateContent>
      <p:pic>
        <p:nvPicPr>
          <p:cNvPr id="5" name="Picture 2" descr="https://images2015.cnblogs.com/blog/1042406/201612/1042406-20161222112847323-1346197243.png">
            <a:extLst>
              <a:ext uri="{FF2B5EF4-FFF2-40B4-BE49-F238E27FC236}">
                <a16:creationId xmlns:a16="http://schemas.microsoft.com/office/drawing/2014/main" id="{103B9F30-EEE1-46DE-BFE1-0198F5CFED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490" y="2572074"/>
            <a:ext cx="4170395" cy="256777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1916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的簇</a:t>
            </a:r>
            <a:r>
              <a:rPr lang="en-US" altLang="zh-CN" dirty="0"/>
              <a:t>(cluster)</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p:sp>
        <p:nvSpPr>
          <p:cNvPr id="3" name="内容占位符 2">
            <a:extLst>
              <a:ext uri="{FF2B5EF4-FFF2-40B4-BE49-F238E27FC236}">
                <a16:creationId xmlns:a16="http://schemas.microsoft.com/office/drawing/2014/main" id="{CE3AAAE5-12C3-438F-972E-83B2F9F250CD}"/>
              </a:ext>
            </a:extLst>
          </p:cNvPr>
          <p:cNvSpPr>
            <a:spLocks noGrp="1"/>
          </p:cNvSpPr>
          <p:nvPr>
            <p:ph idx="1"/>
          </p:nvPr>
        </p:nvSpPr>
        <p:spPr>
          <a:xfrm>
            <a:off x="1071870" y="1954924"/>
            <a:ext cx="8575983" cy="4351338"/>
          </a:xfrm>
        </p:spPr>
        <p:txBody>
          <a:bodyPr>
            <a:normAutofit/>
          </a:bodyPr>
          <a:lstStyle/>
          <a:p>
            <a:pPr>
              <a:lnSpc>
                <a:spcPct val="150000"/>
              </a:lnSpc>
            </a:pPr>
            <a:r>
              <a:rPr lang="zh-CN" altLang="en-US" dirty="0"/>
              <a:t>由这些概念，</a:t>
            </a:r>
            <a:r>
              <a:rPr lang="en-US" altLang="zh-CN" dirty="0"/>
              <a:t>DBSCAN</a:t>
            </a:r>
            <a:r>
              <a:rPr lang="zh-CN" altLang="en-US" dirty="0"/>
              <a:t>将“簇</a:t>
            </a:r>
            <a:r>
              <a:rPr lang="en-US" altLang="zh-CN" dirty="0"/>
              <a:t>(cluster)</a:t>
            </a:r>
            <a:r>
              <a:rPr lang="zh-CN" altLang="en-US" dirty="0"/>
              <a:t>”定义为：由密度可达（</a:t>
            </a:r>
            <a:r>
              <a:rPr lang="en-US" altLang="zh-CN" dirty="0"/>
              <a:t>density-reachable</a:t>
            </a:r>
            <a:r>
              <a:rPr lang="zh-CN" altLang="en-US" dirty="0"/>
              <a:t>）关系导出的最大的密度相连（</a:t>
            </a:r>
            <a:r>
              <a:rPr lang="en-US" altLang="zh-CN" dirty="0"/>
              <a:t>density-connected</a:t>
            </a:r>
            <a:r>
              <a:rPr lang="zh-CN" altLang="en-US" dirty="0"/>
              <a:t>）样本集合。</a:t>
            </a:r>
            <a:endParaRPr lang="en-US" altLang="zh-CN" dirty="0"/>
          </a:p>
          <a:p>
            <a:pPr>
              <a:lnSpc>
                <a:spcPct val="150000"/>
              </a:lnSpc>
            </a:pPr>
            <a:r>
              <a:rPr lang="zh-CN" altLang="en-US" dirty="0"/>
              <a:t>即满足：</a:t>
            </a:r>
            <a:endParaRPr lang="en-US" altLang="zh-CN" dirty="0"/>
          </a:p>
          <a:p>
            <a:pPr marL="457200" lvl="1" indent="0">
              <a:lnSpc>
                <a:spcPct val="150000"/>
              </a:lnSpc>
              <a:buNone/>
            </a:pPr>
            <a:r>
              <a:rPr lang="en-US" altLang="zh-CN" dirty="0"/>
              <a:t>1</a:t>
            </a:r>
            <a:r>
              <a:rPr lang="zh-CN" altLang="en-US" dirty="0"/>
              <a:t>）连接性</a:t>
            </a:r>
            <a:endParaRPr lang="en-US" altLang="zh-CN" dirty="0"/>
          </a:p>
          <a:p>
            <a:pPr marL="457200" lvl="1" indent="0">
              <a:lnSpc>
                <a:spcPct val="150000"/>
              </a:lnSpc>
              <a:buNone/>
            </a:pPr>
            <a:r>
              <a:rPr lang="en-US" altLang="zh-CN" dirty="0"/>
              <a:t>2</a:t>
            </a:r>
            <a:r>
              <a:rPr lang="zh-CN" altLang="en-US" dirty="0"/>
              <a:t>）最大性</a:t>
            </a:r>
            <a:endParaRPr lang="en-US" altLang="zh-CN" dirty="0"/>
          </a:p>
          <a:p>
            <a:pPr>
              <a:lnSpc>
                <a:spcPct val="150000"/>
              </a:lnSpc>
            </a:pPr>
            <a:endParaRPr lang="zh-CN" altLang="en-US" dirty="0"/>
          </a:p>
        </p:txBody>
      </p:sp>
    </p:spTree>
    <p:extLst>
      <p:ext uri="{BB962C8B-B14F-4D97-AF65-F5344CB8AC3E}">
        <p14:creationId xmlns:p14="http://schemas.microsoft.com/office/powerpoint/2010/main" val="4180810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4156647-6FCF-45F0-99BE-F516C79820D3}"/>
              </a:ext>
            </a:extLst>
          </p:cNvPr>
          <p:cNvSpPr>
            <a:spLocks noGrp="1"/>
          </p:cNvSpPr>
          <p:nvPr>
            <p:ph idx="1"/>
          </p:nvPr>
        </p:nvSpPr>
        <p:spPr>
          <a:xfrm>
            <a:off x="838200" y="1825625"/>
            <a:ext cx="10515600" cy="4351338"/>
          </a:xfrm>
        </p:spPr>
        <p:txBody>
          <a:bodyPr/>
          <a:lstStyle/>
          <a:p>
            <a:r>
              <a:rPr lang="zh-CN" altLang="en-US" dirty="0"/>
              <a:t>报数游戏</a:t>
            </a:r>
          </a:p>
        </p:txBody>
      </p:sp>
      <p:sp>
        <p:nvSpPr>
          <p:cNvPr id="2" name="标题 1">
            <a:extLst>
              <a:ext uri="{FF2B5EF4-FFF2-40B4-BE49-F238E27FC236}">
                <a16:creationId xmlns:a16="http://schemas.microsoft.com/office/drawing/2014/main" id="{BEC5CCE2-5406-4520-AB1C-ED48979921BD}"/>
              </a:ext>
            </a:extLst>
          </p:cNvPr>
          <p:cNvSpPr>
            <a:spLocks noGrp="1"/>
          </p:cNvSpPr>
          <p:nvPr>
            <p:ph type="title"/>
          </p:nvPr>
        </p:nvSpPr>
        <p:spPr/>
        <p:txBody>
          <a:bodyPr/>
          <a:lstStyle/>
          <a:p>
            <a:r>
              <a:rPr lang="zh-CN" altLang="en-US" dirty="0"/>
              <a:t>聚类</a:t>
            </a:r>
            <a:r>
              <a:rPr lang="en-US" altLang="zh-CN" dirty="0"/>
              <a:t>Clustering</a:t>
            </a:r>
            <a:endParaRPr lang="zh-CN" altLang="en-US" dirty="0"/>
          </a:p>
        </p:txBody>
      </p:sp>
      <p:sp>
        <p:nvSpPr>
          <p:cNvPr id="4" name="椭圆 3">
            <a:extLst>
              <a:ext uri="{FF2B5EF4-FFF2-40B4-BE49-F238E27FC236}">
                <a16:creationId xmlns:a16="http://schemas.microsoft.com/office/drawing/2014/main" id="{8CA1BD97-B4D0-40EA-860E-D192BCD26E31}"/>
              </a:ext>
            </a:extLst>
          </p:cNvPr>
          <p:cNvSpPr/>
          <p:nvPr/>
        </p:nvSpPr>
        <p:spPr>
          <a:xfrm>
            <a:off x="2353536" y="4064996"/>
            <a:ext cx="410658" cy="41065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8877257-FC2A-4298-B4BE-413149352433}"/>
              </a:ext>
            </a:extLst>
          </p:cNvPr>
          <p:cNvSpPr/>
          <p:nvPr/>
        </p:nvSpPr>
        <p:spPr>
          <a:xfrm>
            <a:off x="6096000" y="5631914"/>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28C131AB-2B56-40BD-9167-1EC9C8BA73B1}"/>
              </a:ext>
            </a:extLst>
          </p:cNvPr>
          <p:cNvSpPr/>
          <p:nvPr/>
        </p:nvSpPr>
        <p:spPr>
          <a:xfrm>
            <a:off x="2231934" y="3926215"/>
            <a:ext cx="410658" cy="41065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3722704-4DE1-48D3-8982-F3A3AB4990CE}"/>
              </a:ext>
            </a:extLst>
          </p:cNvPr>
          <p:cNvSpPr/>
          <p:nvPr/>
        </p:nvSpPr>
        <p:spPr>
          <a:xfrm>
            <a:off x="6232886" y="5496977"/>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399E39F-26BC-45C2-904D-FB93AF727743}"/>
              </a:ext>
            </a:extLst>
          </p:cNvPr>
          <p:cNvSpPr/>
          <p:nvPr/>
        </p:nvSpPr>
        <p:spPr>
          <a:xfrm>
            <a:off x="2148207" y="4940400"/>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5CF2529-9ADD-47BB-B348-EF5086FC4335}"/>
              </a:ext>
            </a:extLst>
          </p:cNvPr>
          <p:cNvSpPr/>
          <p:nvPr/>
        </p:nvSpPr>
        <p:spPr>
          <a:xfrm>
            <a:off x="2055578" y="4874667"/>
            <a:ext cx="410658" cy="4106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FBD0BBE-2B9A-42DF-BA79-B087EE1659B4}"/>
              </a:ext>
            </a:extLst>
          </p:cNvPr>
          <p:cNvSpPr/>
          <p:nvPr/>
        </p:nvSpPr>
        <p:spPr>
          <a:xfrm>
            <a:off x="4828891" y="3377189"/>
            <a:ext cx="410658" cy="41065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C85001-5C87-4FA0-874A-F237619E7796}"/>
              </a:ext>
            </a:extLst>
          </p:cNvPr>
          <p:cNvSpPr/>
          <p:nvPr/>
        </p:nvSpPr>
        <p:spPr>
          <a:xfrm>
            <a:off x="4954826" y="3446571"/>
            <a:ext cx="410658" cy="41065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41C615D-84CE-4907-8E71-79564F2B4818}"/>
              </a:ext>
            </a:extLst>
          </p:cNvPr>
          <p:cNvSpPr/>
          <p:nvPr/>
        </p:nvSpPr>
        <p:spPr>
          <a:xfrm>
            <a:off x="6210071" y="5285325"/>
            <a:ext cx="410658" cy="41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546C922B-ADD7-4B18-B097-71C3FDE0A063}"/>
              </a:ext>
            </a:extLst>
          </p:cNvPr>
          <p:cNvSpPr txBox="1"/>
          <p:nvPr/>
        </p:nvSpPr>
        <p:spPr>
          <a:xfrm>
            <a:off x="4104520" y="4130066"/>
            <a:ext cx="590226" cy="1015663"/>
          </a:xfrm>
          <a:prstGeom prst="rect">
            <a:avLst/>
          </a:prstGeom>
          <a:noFill/>
        </p:spPr>
        <p:txBody>
          <a:bodyPr wrap="none" rtlCol="0">
            <a:spAutoFit/>
          </a:bodyPr>
          <a:lstStyle/>
          <a:p>
            <a:r>
              <a:rPr lang="en-US" altLang="zh-CN" sz="6000" dirty="0">
                <a:solidFill>
                  <a:srgbClr val="C00000"/>
                </a:solidFill>
              </a:rPr>
              <a:t>4</a:t>
            </a:r>
            <a:endParaRPr lang="zh-CN" altLang="en-US" sz="6000" dirty="0">
              <a:solidFill>
                <a:srgbClr val="C00000"/>
              </a:solidFill>
            </a:endParaRPr>
          </a:p>
        </p:txBody>
      </p:sp>
      <p:sp>
        <p:nvSpPr>
          <p:cNvPr id="14" name="文本框 13">
            <a:extLst>
              <a:ext uri="{FF2B5EF4-FFF2-40B4-BE49-F238E27FC236}">
                <a16:creationId xmlns:a16="http://schemas.microsoft.com/office/drawing/2014/main" id="{3035B850-734A-493C-AB5F-A733D6F07235}"/>
              </a:ext>
            </a:extLst>
          </p:cNvPr>
          <p:cNvSpPr txBox="1"/>
          <p:nvPr/>
        </p:nvSpPr>
        <p:spPr>
          <a:xfrm>
            <a:off x="5325693" y="2193271"/>
            <a:ext cx="5724644" cy="461665"/>
          </a:xfrm>
          <a:prstGeom prst="rect">
            <a:avLst/>
          </a:prstGeom>
          <a:noFill/>
        </p:spPr>
        <p:txBody>
          <a:bodyPr wrap="none" rtlCol="0">
            <a:spAutoFit/>
          </a:bodyPr>
          <a:lstStyle/>
          <a:p>
            <a:r>
              <a:rPr lang="zh-CN" altLang="en-US" sz="2400" dirty="0"/>
              <a:t>报数游戏是聚类在现实生活中的一个实例</a:t>
            </a:r>
          </a:p>
        </p:txBody>
      </p:sp>
      <p:sp>
        <p:nvSpPr>
          <p:cNvPr id="15" name="文本框 14">
            <a:extLst>
              <a:ext uri="{FF2B5EF4-FFF2-40B4-BE49-F238E27FC236}">
                <a16:creationId xmlns:a16="http://schemas.microsoft.com/office/drawing/2014/main" id="{729A319D-B509-4D3F-BE4A-05D8B405B61A}"/>
              </a:ext>
            </a:extLst>
          </p:cNvPr>
          <p:cNvSpPr txBox="1"/>
          <p:nvPr/>
        </p:nvSpPr>
        <p:spPr>
          <a:xfrm>
            <a:off x="3776243" y="5049833"/>
            <a:ext cx="1107996" cy="461665"/>
          </a:xfrm>
          <a:prstGeom prst="rect">
            <a:avLst/>
          </a:prstGeom>
          <a:noFill/>
        </p:spPr>
        <p:txBody>
          <a:bodyPr wrap="none" rtlCol="0">
            <a:spAutoFit/>
          </a:bodyPr>
          <a:lstStyle/>
          <a:p>
            <a:r>
              <a:rPr lang="zh-CN" altLang="en-US" sz="2400" dirty="0">
                <a:solidFill>
                  <a:srgbClr val="C00000"/>
                </a:solidFill>
              </a:rPr>
              <a:t>类别数</a:t>
            </a:r>
          </a:p>
        </p:txBody>
      </p:sp>
      <p:sp>
        <p:nvSpPr>
          <p:cNvPr id="16" name="椭圆 15">
            <a:extLst>
              <a:ext uri="{FF2B5EF4-FFF2-40B4-BE49-F238E27FC236}">
                <a16:creationId xmlns:a16="http://schemas.microsoft.com/office/drawing/2014/main" id="{A624895D-C0D6-49D4-BAAD-A5C78E04B1BB}"/>
              </a:ext>
            </a:extLst>
          </p:cNvPr>
          <p:cNvSpPr/>
          <p:nvPr/>
        </p:nvSpPr>
        <p:spPr>
          <a:xfrm>
            <a:off x="5699943" y="4940400"/>
            <a:ext cx="1286730" cy="137150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3ADF2DB-9BAE-43CB-85AD-CF0C9DAA3260}"/>
              </a:ext>
            </a:extLst>
          </p:cNvPr>
          <p:cNvSpPr txBox="1"/>
          <p:nvPr/>
        </p:nvSpPr>
        <p:spPr>
          <a:xfrm>
            <a:off x="7280555" y="5378451"/>
            <a:ext cx="1814920" cy="584775"/>
          </a:xfrm>
          <a:prstGeom prst="rect">
            <a:avLst/>
          </a:prstGeom>
          <a:noFill/>
        </p:spPr>
        <p:txBody>
          <a:bodyPr wrap="none" rtlCol="0">
            <a:spAutoFit/>
          </a:bodyPr>
          <a:lstStyle/>
          <a:p>
            <a:r>
              <a:rPr lang="zh-CN" altLang="en-US" sz="3200" dirty="0">
                <a:solidFill>
                  <a:schemeClr val="tx2"/>
                </a:solidFill>
              </a:rPr>
              <a:t>簇</a:t>
            </a:r>
            <a:r>
              <a:rPr lang="en-US" altLang="zh-CN" sz="3200" dirty="0">
                <a:solidFill>
                  <a:schemeClr val="tx2"/>
                </a:solidFill>
              </a:rPr>
              <a:t>Cluster</a:t>
            </a:r>
            <a:endParaRPr lang="zh-CN" altLang="en-US" sz="3200" dirty="0">
              <a:solidFill>
                <a:schemeClr val="tx2"/>
              </a:solidFill>
            </a:endParaRPr>
          </a:p>
        </p:txBody>
      </p:sp>
    </p:spTree>
    <p:extLst>
      <p:ext uri="{BB962C8B-B14F-4D97-AF65-F5344CB8AC3E}">
        <p14:creationId xmlns:p14="http://schemas.microsoft.com/office/powerpoint/2010/main" val="9117910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1476D-5E5C-481F-8880-F6BE0B35D6B2}"/>
              </a:ext>
            </a:extLst>
          </p:cNvPr>
          <p:cNvSpPr>
            <a:spLocks noGrp="1"/>
          </p:cNvSpPr>
          <p:nvPr>
            <p:ph type="title"/>
          </p:nvPr>
        </p:nvSpPr>
        <p:spPr/>
        <p:txBody>
          <a:bodyPr>
            <a:normAutofit/>
          </a:bodyPr>
          <a:lstStyle/>
          <a:p>
            <a:r>
              <a:rPr lang="en-US" altLang="zh-CN" dirty="0"/>
              <a:t>DBSCAN</a:t>
            </a:r>
            <a:r>
              <a:rPr lang="zh-CN" altLang="en-US" dirty="0"/>
              <a:t>的算法流程</a:t>
            </a:r>
            <a:br>
              <a:rPr lang="en-US" altLang="zh-CN" dirty="0"/>
            </a:br>
            <a:r>
              <a:rPr lang="en-US" altLang="zh-CN" sz="2200" dirty="0"/>
              <a:t>——</a:t>
            </a:r>
            <a:r>
              <a:rPr lang="en-US" altLang="zh-CN" sz="2200" b="1" dirty="0"/>
              <a:t>D</a:t>
            </a:r>
            <a:r>
              <a:rPr lang="en-US" altLang="zh-CN" sz="2200" dirty="0"/>
              <a:t>ensity-</a:t>
            </a:r>
            <a:r>
              <a:rPr lang="en-US" altLang="zh-CN" sz="2200" b="1" dirty="0"/>
              <a:t>B</a:t>
            </a:r>
            <a:r>
              <a:rPr lang="en-US" altLang="zh-CN" sz="2200" dirty="0"/>
              <a:t>ased </a:t>
            </a:r>
            <a:r>
              <a:rPr lang="en-US" altLang="zh-CN" sz="2200" b="1" dirty="0"/>
              <a:t>S</a:t>
            </a:r>
            <a:r>
              <a:rPr lang="en-US" altLang="zh-CN" sz="2200" dirty="0"/>
              <a:t>patial </a:t>
            </a:r>
            <a:r>
              <a:rPr lang="en-US" altLang="zh-CN" sz="2200" b="1" dirty="0"/>
              <a:t>C</a:t>
            </a:r>
            <a:r>
              <a:rPr lang="en-US" altLang="zh-CN" sz="2200" dirty="0"/>
              <a:t>lustering of </a:t>
            </a:r>
            <a:r>
              <a:rPr lang="en-US" altLang="zh-CN" sz="2200" b="1" dirty="0"/>
              <a:t>A</a:t>
            </a:r>
            <a:r>
              <a:rPr lang="en-US" altLang="zh-CN" sz="2200" dirty="0"/>
              <a:t>pplications with </a:t>
            </a:r>
            <a:r>
              <a:rPr lang="en-US" altLang="zh-CN" sz="2200" b="1" dirty="0"/>
              <a:t>N</a:t>
            </a:r>
            <a:r>
              <a:rPr lang="en-US" altLang="zh-CN" sz="2200" dirty="0"/>
              <a:t>oise</a:t>
            </a:r>
            <a:endParaRPr lang="zh-CN" altLang="en-US" sz="2200" dirty="0"/>
          </a:p>
        </p:txBody>
      </p:sp>
      <p:sp>
        <p:nvSpPr>
          <p:cNvPr id="4" name="矩形 3">
            <a:extLst>
              <a:ext uri="{FF2B5EF4-FFF2-40B4-BE49-F238E27FC236}">
                <a16:creationId xmlns:a16="http://schemas.microsoft.com/office/drawing/2014/main" id="{13E92A55-96DE-438A-A277-1BB80CCC440E}"/>
              </a:ext>
            </a:extLst>
          </p:cNvPr>
          <p:cNvSpPr/>
          <p:nvPr/>
        </p:nvSpPr>
        <p:spPr>
          <a:xfrm>
            <a:off x="4273421" y="1982755"/>
            <a:ext cx="2024742" cy="69979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找出所有核心对象</a:t>
            </a:r>
          </a:p>
        </p:txBody>
      </p:sp>
      <p:sp>
        <p:nvSpPr>
          <p:cNvPr id="5" name="矩形 4">
            <a:extLst>
              <a:ext uri="{FF2B5EF4-FFF2-40B4-BE49-F238E27FC236}">
                <a16:creationId xmlns:a16="http://schemas.microsoft.com/office/drawing/2014/main" id="{8A8530F2-B20D-4656-A43F-B49297A3B7CC}"/>
              </a:ext>
            </a:extLst>
          </p:cNvPr>
          <p:cNvSpPr/>
          <p:nvPr/>
        </p:nvSpPr>
        <p:spPr>
          <a:xfrm>
            <a:off x="3203510" y="3177074"/>
            <a:ext cx="4164563" cy="76977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以任一未被访问的核心对象为出发点，</a:t>
            </a:r>
            <a:endPar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找出其密度可达的样本生成聚类簇</a:t>
            </a:r>
          </a:p>
        </p:txBody>
      </p:sp>
      <p:sp>
        <p:nvSpPr>
          <p:cNvPr id="6" name="菱形 5">
            <a:extLst>
              <a:ext uri="{FF2B5EF4-FFF2-40B4-BE49-F238E27FC236}">
                <a16:creationId xmlns:a16="http://schemas.microsoft.com/office/drawing/2014/main" id="{A1E6B43C-E00D-4172-ACBB-307219E2B225}"/>
              </a:ext>
            </a:extLst>
          </p:cNvPr>
          <p:cNvSpPr/>
          <p:nvPr/>
        </p:nvSpPr>
        <p:spPr>
          <a:xfrm>
            <a:off x="3522305" y="4287417"/>
            <a:ext cx="3526971" cy="891072"/>
          </a:xfrm>
          <a:prstGeom prst="diamond">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是否还有核心对象未被访问</a:t>
            </a:r>
          </a:p>
        </p:txBody>
      </p:sp>
      <p:sp>
        <p:nvSpPr>
          <p:cNvPr id="7" name="椭圆 6">
            <a:extLst>
              <a:ext uri="{FF2B5EF4-FFF2-40B4-BE49-F238E27FC236}">
                <a16:creationId xmlns:a16="http://schemas.microsoft.com/office/drawing/2014/main" id="{B835C099-255C-4BDF-9414-5D342D38CD07}"/>
              </a:ext>
            </a:extLst>
          </p:cNvPr>
          <p:cNvSpPr/>
          <p:nvPr/>
        </p:nvSpPr>
        <p:spPr>
          <a:xfrm>
            <a:off x="4485689" y="5682341"/>
            <a:ext cx="1600202" cy="531845"/>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聚类完成</a:t>
            </a:r>
          </a:p>
        </p:txBody>
      </p:sp>
      <p:cxnSp>
        <p:nvCxnSpPr>
          <p:cNvPr id="9" name="直接箭头连接符 8">
            <a:extLst>
              <a:ext uri="{FF2B5EF4-FFF2-40B4-BE49-F238E27FC236}">
                <a16:creationId xmlns:a16="http://schemas.microsoft.com/office/drawing/2014/main" id="{A6079F70-21B4-492A-AB02-115B5F44AA54}"/>
              </a:ext>
            </a:extLst>
          </p:cNvPr>
          <p:cNvCxnSpPr>
            <a:stCxn id="4" idx="2"/>
            <a:endCxn id="5" idx="0"/>
          </p:cNvCxnSpPr>
          <p:nvPr/>
        </p:nvCxnSpPr>
        <p:spPr>
          <a:xfrm>
            <a:off x="5285792" y="2682551"/>
            <a:ext cx="0" cy="494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7AFF53EE-5DB7-409C-9F36-8E4AB6DB72C1}"/>
              </a:ext>
            </a:extLst>
          </p:cNvPr>
          <p:cNvCxnSpPr>
            <a:cxnSpLocks/>
            <a:stCxn id="5" idx="2"/>
            <a:endCxn id="6" idx="0"/>
          </p:cNvCxnSpPr>
          <p:nvPr/>
        </p:nvCxnSpPr>
        <p:spPr>
          <a:xfrm flipH="1">
            <a:off x="5285791" y="3946850"/>
            <a:ext cx="1" cy="340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E317E15B-E4DB-4669-97F2-9375BEC4A9FB}"/>
              </a:ext>
            </a:extLst>
          </p:cNvPr>
          <p:cNvCxnSpPr>
            <a:cxnSpLocks/>
            <a:stCxn id="6" idx="2"/>
            <a:endCxn id="7" idx="0"/>
          </p:cNvCxnSpPr>
          <p:nvPr/>
        </p:nvCxnSpPr>
        <p:spPr>
          <a:xfrm flipH="1">
            <a:off x="5285790" y="5178489"/>
            <a:ext cx="1" cy="503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连接符: 肘形 18">
            <a:extLst>
              <a:ext uri="{FF2B5EF4-FFF2-40B4-BE49-F238E27FC236}">
                <a16:creationId xmlns:a16="http://schemas.microsoft.com/office/drawing/2014/main" id="{F0E0549C-8198-4809-A2FA-859F8A954BB7}"/>
              </a:ext>
            </a:extLst>
          </p:cNvPr>
          <p:cNvCxnSpPr>
            <a:stCxn id="6" idx="3"/>
            <a:endCxn id="5" idx="3"/>
          </p:cNvCxnSpPr>
          <p:nvPr/>
        </p:nvCxnSpPr>
        <p:spPr>
          <a:xfrm flipV="1">
            <a:off x="7049276" y="3561962"/>
            <a:ext cx="318797" cy="1170991"/>
          </a:xfrm>
          <a:prstGeom prst="bentConnector3">
            <a:avLst>
              <a:gd name="adj1" fmla="val 171707"/>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6DE12505-7EB6-4EE8-AEEC-A099FA7728DF}"/>
              </a:ext>
            </a:extLst>
          </p:cNvPr>
          <p:cNvSpPr txBox="1"/>
          <p:nvPr/>
        </p:nvSpPr>
        <p:spPr>
          <a:xfrm>
            <a:off x="6948685" y="4359731"/>
            <a:ext cx="41549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是</a:t>
            </a:r>
          </a:p>
        </p:txBody>
      </p:sp>
      <p:sp>
        <p:nvSpPr>
          <p:cNvPr id="21" name="文本框 20">
            <a:extLst>
              <a:ext uri="{FF2B5EF4-FFF2-40B4-BE49-F238E27FC236}">
                <a16:creationId xmlns:a16="http://schemas.microsoft.com/office/drawing/2014/main" id="{FFA7C07F-ED4C-4E4A-9FD3-CD016459079C}"/>
              </a:ext>
            </a:extLst>
          </p:cNvPr>
          <p:cNvSpPr txBox="1"/>
          <p:nvPr/>
        </p:nvSpPr>
        <p:spPr>
          <a:xfrm>
            <a:off x="5314066" y="5178489"/>
            <a:ext cx="41549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否</a:t>
            </a:r>
          </a:p>
        </p:txBody>
      </p:sp>
    </p:spTree>
    <p:extLst>
      <p:ext uri="{BB962C8B-B14F-4D97-AF65-F5344CB8AC3E}">
        <p14:creationId xmlns:p14="http://schemas.microsoft.com/office/powerpoint/2010/main" val="1163120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DBSCAN</a:t>
            </a:r>
            <a:r>
              <a:rPr lang="zh-CN" altLang="en-US" dirty="0"/>
              <a:t>的实例</a:t>
            </a:r>
            <a:br>
              <a:rPr lang="en-US" altLang="zh-CN" dirty="0"/>
            </a:br>
            <a:r>
              <a:rPr lang="en-US" altLang="zh-CN" sz="2400" dirty="0"/>
              <a:t>——</a:t>
            </a:r>
            <a:r>
              <a:rPr lang="en-US" altLang="zh-CN" sz="2400" b="1" dirty="0"/>
              <a:t>D</a:t>
            </a:r>
            <a:r>
              <a:rPr lang="en-US" altLang="zh-CN" sz="2400" dirty="0"/>
              <a:t>ensity-</a:t>
            </a:r>
            <a:r>
              <a:rPr lang="en-US" altLang="zh-CN" sz="2400" b="1" dirty="0"/>
              <a:t>B</a:t>
            </a:r>
            <a:r>
              <a:rPr lang="en-US" altLang="zh-CN" sz="2400" dirty="0"/>
              <a:t>ased </a:t>
            </a:r>
            <a:r>
              <a:rPr lang="en-US" altLang="zh-CN" sz="2400" b="1" dirty="0"/>
              <a:t>S</a:t>
            </a:r>
            <a:r>
              <a:rPr lang="en-US" altLang="zh-CN" sz="2400" dirty="0"/>
              <a:t>patial </a:t>
            </a:r>
            <a:r>
              <a:rPr lang="en-US" altLang="zh-CN" sz="2400" b="1" dirty="0"/>
              <a:t>C</a:t>
            </a:r>
            <a:r>
              <a:rPr lang="en-US" altLang="zh-CN" sz="2400" dirty="0"/>
              <a:t>lustering of </a:t>
            </a:r>
            <a:r>
              <a:rPr lang="en-US" altLang="zh-CN" sz="2400" b="1" dirty="0"/>
              <a:t>A</a:t>
            </a:r>
            <a:r>
              <a:rPr lang="en-US" altLang="zh-CN" sz="2400" dirty="0"/>
              <a:t>pplications with </a:t>
            </a:r>
            <a:r>
              <a:rPr lang="en-US" altLang="zh-CN" sz="2400" b="1" dirty="0"/>
              <a:t>N</a:t>
            </a:r>
            <a:r>
              <a:rPr lang="en-US" altLang="zh-CN" sz="2400" dirty="0"/>
              <a:t>oise</a:t>
            </a:r>
            <a:endParaRPr lang="zh-CN" altLang="en-US" sz="2400" dirty="0"/>
          </a:p>
        </p:txBody>
      </p:sp>
      <p:pic>
        <p:nvPicPr>
          <p:cNvPr id="4" name="内容占位符 3">
            <a:extLst>
              <a:ext uri="{FF2B5EF4-FFF2-40B4-BE49-F238E27FC236}">
                <a16:creationId xmlns:a16="http://schemas.microsoft.com/office/drawing/2014/main" id="{10CC52E9-38B3-4743-8B67-A78A548FD13E}"/>
              </a:ext>
            </a:extLst>
          </p:cNvPr>
          <p:cNvPicPr>
            <a:picLocks noGrp="1" noChangeAspect="1"/>
          </p:cNvPicPr>
          <p:nvPr>
            <p:ph idx="1"/>
          </p:nvPr>
        </p:nvPicPr>
        <p:blipFill>
          <a:blip r:embed="rId2"/>
          <a:stretch>
            <a:fillRect/>
          </a:stretch>
        </p:blipFill>
        <p:spPr>
          <a:xfrm>
            <a:off x="2490923" y="1690688"/>
            <a:ext cx="3063505" cy="2415749"/>
          </a:xfrm>
          <a:prstGeom prst="rect">
            <a:avLst/>
          </a:prstGeom>
          <a:ln>
            <a:solidFill>
              <a:schemeClr val="accent1"/>
            </a:solidFill>
          </a:ln>
        </p:spPr>
      </p:pic>
      <p:pic>
        <p:nvPicPr>
          <p:cNvPr id="5" name="图片 4">
            <a:extLst>
              <a:ext uri="{FF2B5EF4-FFF2-40B4-BE49-F238E27FC236}">
                <a16:creationId xmlns:a16="http://schemas.microsoft.com/office/drawing/2014/main" id="{0291ED47-45C6-4A16-AE4E-A381F371B5AD}"/>
              </a:ext>
            </a:extLst>
          </p:cNvPr>
          <p:cNvPicPr>
            <a:picLocks noChangeAspect="1"/>
          </p:cNvPicPr>
          <p:nvPr/>
        </p:nvPicPr>
        <p:blipFill>
          <a:blip r:embed="rId3"/>
          <a:stretch>
            <a:fillRect/>
          </a:stretch>
        </p:blipFill>
        <p:spPr>
          <a:xfrm>
            <a:off x="5562048" y="1690688"/>
            <a:ext cx="3033023" cy="2415749"/>
          </a:xfrm>
          <a:prstGeom prst="rect">
            <a:avLst/>
          </a:prstGeom>
          <a:ln>
            <a:solidFill>
              <a:schemeClr val="accent1"/>
            </a:solidFill>
          </a:ln>
        </p:spPr>
      </p:pic>
      <p:pic>
        <p:nvPicPr>
          <p:cNvPr id="6" name="图片 5">
            <a:extLst>
              <a:ext uri="{FF2B5EF4-FFF2-40B4-BE49-F238E27FC236}">
                <a16:creationId xmlns:a16="http://schemas.microsoft.com/office/drawing/2014/main" id="{F5CAC805-FD83-43DB-B4D0-A58B19646D90}"/>
              </a:ext>
            </a:extLst>
          </p:cNvPr>
          <p:cNvPicPr>
            <a:picLocks noChangeAspect="1"/>
          </p:cNvPicPr>
          <p:nvPr/>
        </p:nvPicPr>
        <p:blipFill>
          <a:blip r:embed="rId4"/>
          <a:stretch>
            <a:fillRect/>
          </a:stretch>
        </p:blipFill>
        <p:spPr>
          <a:xfrm>
            <a:off x="2492635" y="4106437"/>
            <a:ext cx="3063504" cy="2400508"/>
          </a:xfrm>
          <a:prstGeom prst="rect">
            <a:avLst/>
          </a:prstGeom>
          <a:ln>
            <a:solidFill>
              <a:schemeClr val="accent1"/>
            </a:solidFill>
          </a:ln>
        </p:spPr>
      </p:pic>
      <p:pic>
        <p:nvPicPr>
          <p:cNvPr id="7" name="图片 6">
            <a:extLst>
              <a:ext uri="{FF2B5EF4-FFF2-40B4-BE49-F238E27FC236}">
                <a16:creationId xmlns:a16="http://schemas.microsoft.com/office/drawing/2014/main" id="{A9E4CCD8-8BD8-4577-A12F-6578FB176E0D}"/>
              </a:ext>
            </a:extLst>
          </p:cNvPr>
          <p:cNvPicPr>
            <a:picLocks noChangeAspect="1"/>
          </p:cNvPicPr>
          <p:nvPr/>
        </p:nvPicPr>
        <p:blipFill>
          <a:blip r:embed="rId5"/>
          <a:stretch>
            <a:fillRect/>
          </a:stretch>
        </p:blipFill>
        <p:spPr>
          <a:xfrm>
            <a:off x="5563760" y="4106437"/>
            <a:ext cx="3031312" cy="2400508"/>
          </a:xfrm>
          <a:prstGeom prst="rect">
            <a:avLst/>
          </a:prstGeom>
          <a:ln>
            <a:solidFill>
              <a:schemeClr val="accent1"/>
            </a:solidFill>
          </a:ln>
        </p:spPr>
      </p:pic>
    </p:spTree>
    <p:extLst>
      <p:ext uri="{BB962C8B-B14F-4D97-AF65-F5344CB8AC3E}">
        <p14:creationId xmlns:p14="http://schemas.microsoft.com/office/powerpoint/2010/main" val="3868149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DBSCAN</a:t>
            </a:r>
            <a:r>
              <a:rPr lang="zh-CN" altLang="en-US" dirty="0"/>
              <a:t>的优缺点</a:t>
            </a:r>
            <a:br>
              <a:rPr lang="en-US" altLang="zh-CN" dirty="0"/>
            </a:br>
            <a:r>
              <a:rPr lang="en-US" altLang="zh-CN" sz="2400" dirty="0"/>
              <a:t>——</a:t>
            </a:r>
            <a:r>
              <a:rPr lang="en-US" altLang="zh-CN" sz="2400" b="1" dirty="0"/>
              <a:t>D</a:t>
            </a:r>
            <a:r>
              <a:rPr lang="en-US" altLang="zh-CN" sz="2400" dirty="0"/>
              <a:t>ensity-</a:t>
            </a:r>
            <a:r>
              <a:rPr lang="en-US" altLang="zh-CN" sz="2400" b="1" dirty="0"/>
              <a:t>B</a:t>
            </a:r>
            <a:r>
              <a:rPr lang="en-US" altLang="zh-CN" sz="2400" dirty="0"/>
              <a:t>ased </a:t>
            </a:r>
            <a:r>
              <a:rPr lang="en-US" altLang="zh-CN" sz="2400" b="1" dirty="0"/>
              <a:t>S</a:t>
            </a:r>
            <a:r>
              <a:rPr lang="en-US" altLang="zh-CN" sz="2400" dirty="0"/>
              <a:t>patial </a:t>
            </a:r>
            <a:r>
              <a:rPr lang="en-US" altLang="zh-CN" sz="2400" b="1" dirty="0"/>
              <a:t>C</a:t>
            </a:r>
            <a:r>
              <a:rPr lang="en-US" altLang="zh-CN" sz="2400" dirty="0"/>
              <a:t>lustering of </a:t>
            </a:r>
            <a:r>
              <a:rPr lang="en-US" altLang="zh-CN" sz="2400" b="1" dirty="0"/>
              <a:t>A</a:t>
            </a:r>
            <a:r>
              <a:rPr lang="en-US" altLang="zh-CN" sz="2400" dirty="0"/>
              <a:t>pplications with </a:t>
            </a:r>
            <a:r>
              <a:rPr lang="en-US" altLang="zh-CN" sz="2400" b="1" dirty="0"/>
              <a:t>N</a:t>
            </a:r>
            <a:r>
              <a:rPr lang="en-US" altLang="zh-CN" sz="2400" dirty="0"/>
              <a:t>oise</a:t>
            </a:r>
            <a:endParaRPr lang="zh-CN" altLang="en-US" sz="2400" dirty="0"/>
          </a:p>
        </p:txBody>
      </p:sp>
      <p:sp>
        <p:nvSpPr>
          <p:cNvPr id="9" name="Rectangle 1">
            <a:extLst>
              <a:ext uri="{FF2B5EF4-FFF2-40B4-BE49-F238E27FC236}">
                <a16:creationId xmlns:a16="http://schemas.microsoft.com/office/drawing/2014/main" id="{9822FA2B-B5BA-4868-846D-F3CDE583F227}"/>
              </a:ext>
            </a:extLst>
          </p:cNvPr>
          <p:cNvSpPr>
            <a:spLocks noGrp="1" noChangeArrowheads="1"/>
          </p:cNvSpPr>
          <p:nvPr>
            <p:ph idx="1"/>
          </p:nvPr>
        </p:nvSpPr>
        <p:spPr bwMode="auto">
          <a:xfrm>
            <a:off x="838200" y="1840313"/>
            <a:ext cx="8753669"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nSpc>
                <a:spcPct val="150000"/>
              </a:lnSpc>
              <a:buNone/>
            </a:pPr>
            <a:r>
              <a:rPr lang="zh-CN" altLang="zh-CN" sz="2000" dirty="0">
                <a:latin typeface="+mn-lt"/>
              </a:rPr>
              <a:t>DBSCAN的主要</a:t>
            </a:r>
            <a:r>
              <a:rPr lang="zh-CN" altLang="zh-CN" sz="2000" dirty="0">
                <a:solidFill>
                  <a:srgbClr val="FF0000"/>
                </a:solidFill>
                <a:latin typeface="+mn-lt"/>
              </a:rPr>
              <a:t>优点</a:t>
            </a:r>
            <a:r>
              <a:rPr lang="zh-CN" altLang="zh-CN" sz="2000" dirty="0">
                <a:latin typeface="+mn-lt"/>
              </a:rPr>
              <a:t>有：</a:t>
            </a:r>
          </a:p>
          <a:p>
            <a:pPr marL="0" indent="0">
              <a:lnSpc>
                <a:spcPct val="150000"/>
              </a:lnSpc>
              <a:buNone/>
            </a:pPr>
            <a:r>
              <a:rPr lang="zh-CN" altLang="zh-CN" sz="2000" dirty="0">
                <a:latin typeface="+mn-lt"/>
              </a:rPr>
              <a:t>1） 可以对任意形状的稠密数据集进行聚类</a:t>
            </a:r>
          </a:p>
          <a:p>
            <a:pPr marL="0" indent="0">
              <a:lnSpc>
                <a:spcPct val="150000"/>
              </a:lnSpc>
              <a:buNone/>
            </a:pPr>
            <a:r>
              <a:rPr lang="zh-CN" altLang="zh-CN" sz="2000" dirty="0">
                <a:latin typeface="+mn-lt"/>
              </a:rPr>
              <a:t>2） 可以在聚类的同时发现异常点。</a:t>
            </a:r>
          </a:p>
          <a:p>
            <a:pPr marL="0" indent="0">
              <a:lnSpc>
                <a:spcPct val="150000"/>
              </a:lnSpc>
              <a:buNone/>
            </a:pPr>
            <a:r>
              <a:rPr lang="zh-CN" altLang="zh-CN" sz="2000" dirty="0">
                <a:latin typeface="+mn-lt"/>
              </a:rPr>
              <a:t>3） 聚类结果没有偏倚。</a:t>
            </a:r>
            <a:endParaRPr lang="en-US" altLang="zh-CN" sz="2000" dirty="0">
              <a:latin typeface="+mn-lt"/>
            </a:endParaRPr>
          </a:p>
          <a:p>
            <a:pPr marL="0" indent="0">
              <a:lnSpc>
                <a:spcPct val="150000"/>
              </a:lnSpc>
              <a:buNone/>
            </a:pPr>
            <a:endParaRPr lang="zh-CN" altLang="zh-CN" sz="2000" dirty="0">
              <a:latin typeface="+mn-lt"/>
            </a:endParaRPr>
          </a:p>
          <a:p>
            <a:pPr marL="0" marR="0" lvl="0" indent="0" algn="l" defTabSz="914400" rtl="0" eaLnBrk="0" fontAlgn="base" latinLnBrk="0" hangingPunct="0">
              <a:lnSpc>
                <a:spcPct val="150000"/>
              </a:lnSpc>
              <a:spcBef>
                <a:spcPct val="0"/>
              </a:spcBef>
              <a:spcAft>
                <a:spcPct val="0"/>
              </a:spcAft>
              <a:buClrTx/>
              <a:buSzTx/>
              <a:buFontTx/>
              <a:buNone/>
              <a:tabLst/>
            </a:pPr>
            <a:r>
              <a:rPr lang="zh-CN" altLang="zh-CN" sz="2000" dirty="0">
                <a:latin typeface="+mn-lt"/>
              </a:rPr>
              <a:t>DBSCAN的主要</a:t>
            </a:r>
            <a:r>
              <a:rPr lang="zh-CN" altLang="zh-CN" sz="2000" dirty="0">
                <a:solidFill>
                  <a:srgbClr val="FF0000"/>
                </a:solidFill>
                <a:latin typeface="+mn-lt"/>
              </a:rPr>
              <a:t>缺点</a:t>
            </a:r>
            <a:r>
              <a:rPr lang="zh-CN" altLang="zh-CN" sz="2000" dirty="0">
                <a:latin typeface="+mn-lt"/>
              </a:rPr>
              <a:t>有：</a:t>
            </a:r>
          </a:p>
          <a:p>
            <a:pPr marL="0" marR="0" lvl="0" indent="0" algn="l" defTabSz="914400" rtl="0" eaLnBrk="0" fontAlgn="base" latinLnBrk="0" hangingPunct="0">
              <a:lnSpc>
                <a:spcPct val="150000"/>
              </a:lnSpc>
              <a:spcBef>
                <a:spcPct val="0"/>
              </a:spcBef>
              <a:spcAft>
                <a:spcPct val="0"/>
              </a:spcAft>
              <a:buClrTx/>
              <a:buSzTx/>
              <a:buFontTx/>
              <a:buNone/>
              <a:tabLst/>
            </a:pPr>
            <a:r>
              <a:rPr lang="zh-CN" altLang="zh-CN" sz="2000" dirty="0">
                <a:latin typeface="+mn-lt"/>
              </a:rPr>
              <a:t>1）如果样本集的密度不均匀、聚类间距差相差很大时，聚类质量较差，这时用DBSCAN聚类一般不适合。</a:t>
            </a:r>
          </a:p>
          <a:p>
            <a:pPr marL="0" marR="0" lvl="0" indent="0" algn="l" defTabSz="914400" rtl="0" eaLnBrk="0" fontAlgn="base" latinLnBrk="0" hangingPunct="0">
              <a:lnSpc>
                <a:spcPct val="150000"/>
              </a:lnSpc>
              <a:spcBef>
                <a:spcPct val="0"/>
              </a:spcBef>
              <a:spcAft>
                <a:spcPct val="0"/>
              </a:spcAft>
              <a:buClrTx/>
              <a:buSzTx/>
              <a:buFontTx/>
              <a:buNone/>
              <a:tabLst/>
            </a:pPr>
            <a:r>
              <a:rPr lang="zh-CN" altLang="zh-CN" sz="2000" dirty="0">
                <a:latin typeface="+mn-lt"/>
              </a:rPr>
              <a:t>3） 调参相对于传统的K-Means之类的聚类算法稍复杂</a:t>
            </a:r>
          </a:p>
        </p:txBody>
      </p:sp>
    </p:spTree>
    <p:extLst>
      <p:ext uri="{BB962C8B-B14F-4D97-AF65-F5344CB8AC3E}">
        <p14:creationId xmlns:p14="http://schemas.microsoft.com/office/powerpoint/2010/main" val="3496773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DBSCAN</a:t>
            </a:r>
            <a:r>
              <a:rPr lang="zh-CN" altLang="en-US" dirty="0"/>
              <a:t>聚类效果不好的情况</a:t>
            </a:r>
            <a:br>
              <a:rPr lang="en-US" altLang="zh-CN" dirty="0"/>
            </a:br>
            <a:r>
              <a:rPr lang="en-US" altLang="zh-CN" sz="2400" dirty="0"/>
              <a:t>——</a:t>
            </a:r>
            <a:r>
              <a:rPr lang="en-US" altLang="zh-CN" sz="2400" b="1" dirty="0"/>
              <a:t>D</a:t>
            </a:r>
            <a:r>
              <a:rPr lang="en-US" altLang="zh-CN" sz="2400" dirty="0"/>
              <a:t>ensity-</a:t>
            </a:r>
            <a:r>
              <a:rPr lang="en-US" altLang="zh-CN" sz="2400" b="1" dirty="0"/>
              <a:t>B</a:t>
            </a:r>
            <a:r>
              <a:rPr lang="en-US" altLang="zh-CN" sz="2400" dirty="0"/>
              <a:t>ased </a:t>
            </a:r>
            <a:r>
              <a:rPr lang="en-US" altLang="zh-CN" sz="2400" b="1" dirty="0"/>
              <a:t>S</a:t>
            </a:r>
            <a:r>
              <a:rPr lang="en-US" altLang="zh-CN" sz="2400" dirty="0"/>
              <a:t>patial </a:t>
            </a:r>
            <a:r>
              <a:rPr lang="en-US" altLang="zh-CN" sz="2400" b="1" dirty="0"/>
              <a:t>C</a:t>
            </a:r>
            <a:r>
              <a:rPr lang="en-US" altLang="zh-CN" sz="2400" dirty="0"/>
              <a:t>lustering of </a:t>
            </a:r>
            <a:r>
              <a:rPr lang="en-US" altLang="zh-CN" sz="2400" b="1" dirty="0"/>
              <a:t>A</a:t>
            </a:r>
            <a:r>
              <a:rPr lang="en-US" altLang="zh-CN" sz="2400" dirty="0"/>
              <a:t>pplications with </a:t>
            </a:r>
            <a:r>
              <a:rPr lang="en-US" altLang="zh-CN" sz="2400" b="1" dirty="0"/>
              <a:t>N</a:t>
            </a:r>
            <a:r>
              <a:rPr lang="en-US" altLang="zh-CN" sz="2400" dirty="0"/>
              <a:t>oise</a:t>
            </a:r>
            <a:endParaRPr lang="zh-CN" altLang="en-US" sz="2400" dirty="0"/>
          </a:p>
        </p:txBody>
      </p:sp>
      <p:pic>
        <p:nvPicPr>
          <p:cNvPr id="10242" name="Picture 2" descr="http://img7.ph.126.net/CxNzFzT6gHmzIrK3u9c86A==/6597870211121552607.jpg">
            <a:extLst>
              <a:ext uri="{FF2B5EF4-FFF2-40B4-BE49-F238E27FC236}">
                <a16:creationId xmlns:a16="http://schemas.microsoft.com/office/drawing/2014/main" id="{CB4338BD-A17B-4D2B-9F1F-1B1A83F20C9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674525" y="2030474"/>
            <a:ext cx="4163189" cy="4034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2971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OPTICS</a:t>
            </a:r>
            <a:br>
              <a:rPr lang="en-US" altLang="zh-CN" dirty="0"/>
            </a:br>
            <a:r>
              <a:rPr lang="en-US" altLang="zh-CN" sz="2400" dirty="0"/>
              <a:t>——</a:t>
            </a:r>
            <a:r>
              <a:rPr lang="en-US" altLang="zh-CN" sz="2400" b="1" dirty="0"/>
              <a:t>O</a:t>
            </a:r>
            <a:r>
              <a:rPr lang="en-US" altLang="zh-CN" sz="2400" dirty="0"/>
              <a:t>rdering </a:t>
            </a:r>
            <a:r>
              <a:rPr lang="en-US" altLang="zh-CN" sz="2400" b="1" dirty="0"/>
              <a:t>P</a:t>
            </a:r>
            <a:r>
              <a:rPr lang="en-US" altLang="zh-CN" sz="2400" dirty="0"/>
              <a:t>oints </a:t>
            </a:r>
            <a:r>
              <a:rPr lang="en-US" altLang="zh-CN" sz="2400" b="1" dirty="0"/>
              <a:t>T</a:t>
            </a:r>
            <a:r>
              <a:rPr lang="en-US" altLang="zh-CN" sz="2400" dirty="0"/>
              <a:t>o </a:t>
            </a:r>
            <a:r>
              <a:rPr lang="en-US" altLang="zh-CN" sz="2400" b="1" dirty="0"/>
              <a:t>I</a:t>
            </a:r>
            <a:r>
              <a:rPr lang="en-US" altLang="zh-CN" sz="2400" dirty="0"/>
              <a:t>dentify the </a:t>
            </a:r>
            <a:r>
              <a:rPr lang="en-US" altLang="zh-CN" sz="2400" b="1" dirty="0"/>
              <a:t>C</a:t>
            </a:r>
            <a:r>
              <a:rPr lang="en-US" altLang="zh-CN" sz="2400" dirty="0"/>
              <a:t>lustering </a:t>
            </a:r>
            <a:r>
              <a:rPr lang="en-US" altLang="zh-CN" sz="2400" b="1" dirty="0"/>
              <a:t>S</a:t>
            </a:r>
            <a:r>
              <a:rPr lang="en-US" altLang="zh-CN" sz="2400" dirty="0"/>
              <a:t>tructure</a:t>
            </a:r>
            <a:endParaRPr lang="zh-CN" altLang="en-US" sz="2400" dirty="0"/>
          </a:p>
        </p:txBody>
      </p:sp>
      <p:sp>
        <p:nvSpPr>
          <p:cNvPr id="5" name="内容占位符 4">
            <a:extLst>
              <a:ext uri="{FF2B5EF4-FFF2-40B4-BE49-F238E27FC236}">
                <a16:creationId xmlns:a16="http://schemas.microsoft.com/office/drawing/2014/main" id="{65CD8285-05F3-4E85-BA9E-FA6CB7E39E3F}"/>
              </a:ext>
            </a:extLst>
          </p:cNvPr>
          <p:cNvSpPr>
            <a:spLocks noGrp="1"/>
          </p:cNvSpPr>
          <p:nvPr>
            <p:ph idx="1"/>
          </p:nvPr>
        </p:nvSpPr>
        <p:spPr/>
        <p:txBody>
          <a:bodyPr/>
          <a:lstStyle/>
          <a:p>
            <a:pPr>
              <a:lnSpc>
                <a:spcPct val="150000"/>
              </a:lnSpc>
            </a:pPr>
            <a:r>
              <a:rPr lang="da-DK" altLang="zh-CN" dirty="0"/>
              <a:t>OPTICS: Ankerst, et al (SIGMOD’99)</a:t>
            </a:r>
          </a:p>
          <a:p>
            <a:pPr>
              <a:lnSpc>
                <a:spcPct val="150000"/>
              </a:lnSpc>
            </a:pPr>
            <a:endParaRPr lang="da-DK" altLang="zh-CN" dirty="0"/>
          </a:p>
          <a:p>
            <a:pPr>
              <a:lnSpc>
                <a:spcPct val="150000"/>
              </a:lnSpc>
            </a:pPr>
            <a:r>
              <a:rPr lang="en-US" altLang="zh-CN" dirty="0"/>
              <a:t>OPTICS</a:t>
            </a:r>
            <a:r>
              <a:rPr lang="zh-CN" altLang="en-US" dirty="0"/>
              <a:t>的思想和</a:t>
            </a:r>
            <a:r>
              <a:rPr lang="en-US" altLang="zh-CN" dirty="0"/>
              <a:t>DBSCAN</a:t>
            </a:r>
            <a:r>
              <a:rPr lang="zh-CN" altLang="en-US" dirty="0"/>
              <a:t>非常相似，但是</a:t>
            </a:r>
            <a:r>
              <a:rPr lang="en-US" altLang="zh-CN" dirty="0"/>
              <a:t>OPTICS</a:t>
            </a:r>
            <a:r>
              <a:rPr lang="zh-CN" altLang="en-US" dirty="0"/>
              <a:t>可以</a:t>
            </a:r>
            <a:r>
              <a:rPr lang="zh-CN" altLang="en-US" dirty="0">
                <a:solidFill>
                  <a:srgbClr val="FF0000"/>
                </a:solidFill>
              </a:rPr>
              <a:t>获得不同密度的聚类</a:t>
            </a:r>
            <a:r>
              <a:rPr lang="zh-CN" altLang="en-US" dirty="0"/>
              <a:t>。因为</a:t>
            </a:r>
            <a:r>
              <a:rPr lang="en-US" altLang="zh-CN" dirty="0"/>
              <a:t>OPTICS</a:t>
            </a:r>
            <a:r>
              <a:rPr lang="zh-CN" altLang="en-US" dirty="0"/>
              <a:t>算法输出的是样本的一个有序队列，从这个队列里可以获得任意密度的聚类。</a:t>
            </a:r>
          </a:p>
        </p:txBody>
      </p:sp>
    </p:spTree>
    <p:extLst>
      <p:ext uri="{BB962C8B-B14F-4D97-AF65-F5344CB8AC3E}">
        <p14:creationId xmlns:p14="http://schemas.microsoft.com/office/powerpoint/2010/main" val="2228458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OPTICS</a:t>
            </a:r>
            <a:r>
              <a:rPr lang="zh-CN" altLang="en-US" dirty="0"/>
              <a:t>的一些新概念</a:t>
            </a:r>
            <a:br>
              <a:rPr lang="en-US" altLang="zh-CN" dirty="0"/>
            </a:br>
            <a:r>
              <a:rPr lang="en-US" altLang="zh-CN" sz="2400" dirty="0"/>
              <a:t>——</a:t>
            </a:r>
            <a:r>
              <a:rPr lang="en-US" altLang="zh-CN" sz="2400" b="1" dirty="0"/>
              <a:t>O</a:t>
            </a:r>
            <a:r>
              <a:rPr lang="en-US" altLang="zh-CN" sz="2400" dirty="0"/>
              <a:t>rdering </a:t>
            </a:r>
            <a:r>
              <a:rPr lang="en-US" altLang="zh-CN" sz="2400" b="1" dirty="0"/>
              <a:t>P</a:t>
            </a:r>
            <a:r>
              <a:rPr lang="en-US" altLang="zh-CN" sz="2400" dirty="0"/>
              <a:t>oints </a:t>
            </a:r>
            <a:r>
              <a:rPr lang="en-US" altLang="zh-CN" sz="2400" b="1" dirty="0"/>
              <a:t>T</a:t>
            </a:r>
            <a:r>
              <a:rPr lang="en-US" altLang="zh-CN" sz="2400" dirty="0"/>
              <a:t>o </a:t>
            </a:r>
            <a:r>
              <a:rPr lang="en-US" altLang="zh-CN" sz="2400" b="1" dirty="0"/>
              <a:t>I</a:t>
            </a:r>
            <a:r>
              <a:rPr lang="en-US" altLang="zh-CN" sz="2400" dirty="0"/>
              <a:t>dentify the </a:t>
            </a:r>
            <a:r>
              <a:rPr lang="en-US" altLang="zh-CN" sz="2400" b="1" dirty="0"/>
              <a:t>C</a:t>
            </a:r>
            <a:r>
              <a:rPr lang="en-US" altLang="zh-CN" sz="2400" dirty="0"/>
              <a:t>lustering </a:t>
            </a:r>
            <a:r>
              <a:rPr lang="en-US" altLang="zh-CN" sz="2400" b="1" dirty="0"/>
              <a:t>S</a:t>
            </a:r>
            <a:r>
              <a:rPr lang="en-US" altLang="zh-CN" sz="2400" dirty="0"/>
              <a:t>tructure</a:t>
            </a:r>
            <a:endParaRPr lang="zh-CN" altLang="en-US" sz="2400" dirty="0"/>
          </a:p>
        </p:txBody>
      </p:sp>
      <mc:AlternateContent xmlns:mc="http://schemas.openxmlformats.org/markup-compatibility/2006" xmlns:a14="http://schemas.microsoft.com/office/drawing/2010/main">
        <mc:Choice Requires="a14">
          <p:sp>
            <p:nvSpPr>
              <p:cNvPr id="5" name="内容占位符 4">
                <a:extLst>
                  <a:ext uri="{FF2B5EF4-FFF2-40B4-BE49-F238E27FC236}">
                    <a16:creationId xmlns:a16="http://schemas.microsoft.com/office/drawing/2014/main" id="{65CD8285-05F3-4E85-BA9E-FA6CB7E39E3F}"/>
                  </a:ext>
                </a:extLst>
              </p:cNvPr>
              <p:cNvSpPr>
                <a:spLocks noGrp="1"/>
              </p:cNvSpPr>
              <p:nvPr>
                <p:ph idx="1"/>
              </p:nvPr>
            </p:nvSpPr>
            <p:spPr/>
            <p:txBody>
              <a:bodyPr/>
              <a:lstStyle/>
              <a:p>
                <a:pPr>
                  <a:lnSpc>
                    <a:spcPct val="150000"/>
                  </a:lnSpc>
                </a:pPr>
                <a:r>
                  <a:rPr lang="zh-CN" altLang="en-US" dirty="0"/>
                  <a:t>核心距离：</a:t>
                </a:r>
                <a:endParaRPr lang="en-US" altLang="zh-CN" dirty="0"/>
              </a:p>
              <a:p>
                <a:pPr marL="0" indent="0">
                  <a:lnSpc>
                    <a:spcPct val="150000"/>
                  </a:lnSpc>
                  <a:buNone/>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𝑐𝑜𝑟𝑒𝐷𝑖𝑠𝑡</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𝑃</m:t>
                          </m:r>
                        </m:e>
                      </m:d>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𝑀𝑖𝑛𝑃𝑡𝑠</m:t>
                          </m:r>
                        </m:e>
                        <m:sub>
                          <m:r>
                            <a:rPr lang="en-US" altLang="zh-CN" b="0" i="1" smtClean="0">
                              <a:latin typeface="Cambria Math" panose="02040503050406030204" pitchFamily="18" charset="0"/>
                            </a:rPr>
                            <m:t>𝑡h</m:t>
                          </m:r>
                        </m:sub>
                      </m:sSub>
                      <m:r>
                        <a:rPr lang="en-US" altLang="zh-CN" b="0" i="1" smtClean="0">
                          <a:latin typeface="Cambria Math" panose="02040503050406030204" pitchFamily="18" charset="0"/>
                        </a:rPr>
                        <m:t> </m:t>
                      </m:r>
                      <m:r>
                        <a:rPr lang="en-US" altLang="zh-CN" b="0" i="1" smtClean="0">
                          <a:latin typeface="Cambria Math" panose="02040503050406030204" pitchFamily="18" charset="0"/>
                        </a:rPr>
                        <m:t>𝐷𝑖𝑠𝑡𝑎𝑛𝑐𝑒</m:t>
                      </m:r>
                      <m:r>
                        <a:rPr lang="en-US" altLang="zh-CN" b="0" i="1" smtClean="0">
                          <a:latin typeface="Cambria Math" panose="02040503050406030204" pitchFamily="18" charset="0"/>
                        </a:rPr>
                        <m:t> </m:t>
                      </m:r>
                      <m:r>
                        <a:rPr lang="en-US" altLang="zh-CN" b="0" i="1" smtClean="0">
                          <a:latin typeface="Cambria Math" panose="02040503050406030204" pitchFamily="18" charset="0"/>
                        </a:rPr>
                        <m:t>𝑖𝑛</m:t>
                      </m:r>
                      <m:r>
                        <a:rPr lang="en-US" altLang="zh-CN" b="0" i="1" smtClean="0">
                          <a:latin typeface="Cambria Math" panose="02040503050406030204" pitchFamily="18" charset="0"/>
                        </a:rPr>
                        <m:t> </m:t>
                      </m:r>
                      <m:r>
                        <a:rPr lang="en-US" altLang="zh-CN" b="0" i="1" smtClean="0">
                          <a:latin typeface="Cambria Math" panose="02040503050406030204" pitchFamily="18" charset="0"/>
                        </a:rPr>
                        <m:t>𝑁</m:t>
                      </m:r>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oMath>
                  </m:oMathPara>
                </a14:m>
                <a:endParaRPr lang="en-US" altLang="zh-CN" dirty="0"/>
              </a:p>
              <a:p>
                <a:pPr>
                  <a:lnSpc>
                    <a:spcPct val="150000"/>
                  </a:lnSpc>
                </a:pPr>
                <a:r>
                  <a:rPr lang="zh-CN" altLang="en-US" dirty="0"/>
                  <a:t>可达距离：</a:t>
                </a:r>
                <a:endParaRPr lang="en-US" altLang="zh-CN" dirty="0"/>
              </a:p>
              <a:p>
                <a:pPr marL="0" indent="0">
                  <a:lnSpc>
                    <a:spcPct val="150000"/>
                  </a:lnSpc>
                  <a:buNone/>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𝑟𝑒𝑎𝑐h𝐷𝑖𝑠𝑡</m:t>
                      </m:r>
                      <m:d>
                        <m:dPr>
                          <m:ctrlPr>
                            <a:rPr lang="en-US" altLang="zh-CN" i="1">
                              <a:latin typeface="Cambria Math" panose="02040503050406030204" pitchFamily="18" charset="0"/>
                            </a:rPr>
                          </m:ctrlPr>
                        </m:dPr>
                        <m:e>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i="1">
                              <a:latin typeface="Cambria Math" panose="02040503050406030204" pitchFamily="18" charset="0"/>
                            </a:rPr>
                            <m:t>𝑃</m:t>
                          </m:r>
                        </m:e>
                      </m:d>
                      <m:r>
                        <a:rPr lang="en-US" altLang="zh-CN" i="1">
                          <a:latin typeface="Cambria Math" panose="02040503050406030204" pitchFamily="18" charset="0"/>
                        </a:rPr>
                        <m:t>=</m:t>
                      </m:r>
                      <m:r>
                        <m:rPr>
                          <m:sty m:val="p"/>
                        </m:rPr>
                        <a:rPr lang="en-US" altLang="zh-CN" b="0" i="0" smtClean="0">
                          <a:latin typeface="Cambria Math" panose="02040503050406030204" pitchFamily="18" charset="0"/>
                        </a:rPr>
                        <m:t>max</m:t>
                      </m:r>
                      <m:r>
                        <a:rPr lang="en-US" altLang="zh-CN" b="0" i="1" smtClean="0">
                          <a:latin typeface="Cambria Math" panose="02040503050406030204" pitchFamily="18" charset="0"/>
                        </a:rPr>
                        <m:t>⁡(</m:t>
                      </m:r>
                      <m:r>
                        <a:rPr lang="en-US" altLang="zh-CN" b="0" i="1" smtClean="0">
                          <a:latin typeface="Cambria Math" panose="02040503050406030204" pitchFamily="18" charset="0"/>
                        </a:rPr>
                        <m:t>𝑐𝑜𝑟𝑒𝐷𝑖𝑠𝑡</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𝑃</m:t>
                          </m:r>
                        </m:e>
                      </m:d>
                      <m:r>
                        <a:rPr lang="en-US" altLang="zh-CN" b="0" i="1" smtClean="0">
                          <a:latin typeface="Cambria Math" panose="02040503050406030204" pitchFamily="18" charset="0"/>
                        </a:rPr>
                        <m:t>, </m:t>
                      </m:r>
                      <m:r>
                        <a:rPr lang="en-US" altLang="zh-CN" b="0" i="1" smtClean="0">
                          <a:latin typeface="Cambria Math" panose="02040503050406030204" pitchFamily="18" charset="0"/>
                        </a:rPr>
                        <m:t>𝑑𝑖𝑠𝑡</m:t>
                      </m:r>
                      <m:r>
                        <a:rPr lang="en-US" altLang="zh-CN" b="0" i="1" smtClean="0">
                          <a:latin typeface="Cambria Math" panose="02040503050406030204" pitchFamily="18" charset="0"/>
                        </a:rPr>
                        <m:t>(</m:t>
                      </m:r>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oMath>
                  </m:oMathPara>
                </a14:m>
                <a:endParaRPr lang="zh-CN" altLang="en-US" dirty="0"/>
              </a:p>
            </p:txBody>
          </p:sp>
        </mc:Choice>
        <mc:Fallback xmlns="">
          <p:sp>
            <p:nvSpPr>
              <p:cNvPr id="5" name="内容占位符 4">
                <a:extLst>
                  <a:ext uri="{FF2B5EF4-FFF2-40B4-BE49-F238E27FC236}">
                    <a16:creationId xmlns:a16="http://schemas.microsoft.com/office/drawing/2014/main" id="{65CD8285-05F3-4E85-BA9E-FA6CB7E39E3F}"/>
                  </a:ext>
                </a:extLst>
              </p:cNvPr>
              <p:cNvSpPr>
                <a:spLocks noGrp="1" noRot="1" noChangeAspect="1" noMove="1" noResize="1" noEditPoints="1" noAdjustHandles="1" noChangeArrowheads="1" noChangeShapeType="1" noTextEdit="1"/>
              </p:cNvSpPr>
              <p:nvPr>
                <p:ph idx="1"/>
              </p:nvPr>
            </p:nvSpPr>
            <p:spPr>
              <a:blipFill>
                <a:blip r:embed="rId2"/>
                <a:stretch>
                  <a:fillRect l="-104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12806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OPTICS</a:t>
            </a:r>
            <a:r>
              <a:rPr lang="zh-CN" altLang="en-US" dirty="0"/>
              <a:t>的算法流程</a:t>
            </a:r>
            <a:br>
              <a:rPr lang="en-US" altLang="zh-CN" dirty="0"/>
            </a:br>
            <a:r>
              <a:rPr lang="en-US" altLang="zh-CN" sz="2400" dirty="0"/>
              <a:t>——</a:t>
            </a:r>
            <a:r>
              <a:rPr lang="en-US" altLang="zh-CN" sz="2400" b="1" dirty="0"/>
              <a:t>O</a:t>
            </a:r>
            <a:r>
              <a:rPr lang="en-US" altLang="zh-CN" sz="2400" dirty="0"/>
              <a:t>rdering </a:t>
            </a:r>
            <a:r>
              <a:rPr lang="en-US" altLang="zh-CN" sz="2400" b="1" dirty="0"/>
              <a:t>P</a:t>
            </a:r>
            <a:r>
              <a:rPr lang="en-US" altLang="zh-CN" sz="2400" dirty="0"/>
              <a:t>oints </a:t>
            </a:r>
            <a:r>
              <a:rPr lang="en-US" altLang="zh-CN" sz="2400" b="1" dirty="0"/>
              <a:t>T</a:t>
            </a:r>
            <a:r>
              <a:rPr lang="en-US" altLang="zh-CN" sz="2400" dirty="0"/>
              <a:t>o </a:t>
            </a:r>
            <a:r>
              <a:rPr lang="en-US" altLang="zh-CN" sz="2400" b="1" dirty="0"/>
              <a:t>I</a:t>
            </a:r>
            <a:r>
              <a:rPr lang="en-US" altLang="zh-CN" sz="2400" dirty="0"/>
              <a:t>dentify the </a:t>
            </a:r>
            <a:r>
              <a:rPr lang="en-US" altLang="zh-CN" sz="2400" b="1" dirty="0"/>
              <a:t>C</a:t>
            </a:r>
            <a:r>
              <a:rPr lang="en-US" altLang="zh-CN" sz="2400" dirty="0"/>
              <a:t>lustering </a:t>
            </a:r>
            <a:r>
              <a:rPr lang="en-US" altLang="zh-CN" sz="2400" b="1" dirty="0"/>
              <a:t>S</a:t>
            </a:r>
            <a:r>
              <a:rPr lang="en-US" altLang="zh-CN" sz="2400" dirty="0"/>
              <a:t>tructure</a:t>
            </a:r>
            <a:endParaRPr lang="zh-CN" altLang="en-US" sz="2400" dirty="0"/>
          </a:p>
        </p:txBody>
      </p:sp>
      <mc:AlternateContent xmlns:mc="http://schemas.openxmlformats.org/markup-compatibility/2006" xmlns:a14="http://schemas.microsoft.com/office/drawing/2010/main">
        <mc:Choice Requires="a14">
          <p:sp>
            <p:nvSpPr>
              <p:cNvPr id="16" name="内容占位符 15">
                <a:extLst>
                  <a:ext uri="{FF2B5EF4-FFF2-40B4-BE49-F238E27FC236}">
                    <a16:creationId xmlns:a16="http://schemas.microsoft.com/office/drawing/2014/main" id="{0A266565-E983-4B80-9DE3-86A782F385A0}"/>
                  </a:ext>
                </a:extLst>
              </p:cNvPr>
              <p:cNvSpPr>
                <a:spLocks noGrp="1"/>
              </p:cNvSpPr>
              <p:nvPr>
                <p:ph idx="1"/>
              </p:nvPr>
            </p:nvSpPr>
            <p:spPr>
              <a:xfrm>
                <a:off x="620775" y="1568287"/>
                <a:ext cx="10515600" cy="5329154"/>
              </a:xfrm>
            </p:spPr>
            <p:txBody>
              <a:bodyPr>
                <a:normAutofit fontScale="70000" lnSpcReduction="20000"/>
              </a:bodyPr>
              <a:lstStyle/>
              <a:p>
                <a:pPr>
                  <a:lnSpc>
                    <a:spcPct val="160000"/>
                  </a:lnSpc>
                </a:pPr>
                <a:r>
                  <a:rPr lang="zh-CN" altLang="en-US" dirty="0"/>
                  <a:t>输入：数据样本</a:t>
                </a:r>
                <a:r>
                  <a:rPr lang="en-US" altLang="zh-CN" dirty="0"/>
                  <a:t>D</a:t>
                </a:r>
                <a:r>
                  <a:rPr lang="zh-CN" altLang="en-US" dirty="0"/>
                  <a:t>，半径</a:t>
                </a:r>
                <a:r>
                  <a:rPr lang="en-US" altLang="zh-CN" dirty="0"/>
                  <a:t>ε</a:t>
                </a:r>
                <a:r>
                  <a:rPr lang="zh-CN" altLang="en-US" dirty="0"/>
                  <a:t>，最少点数</a:t>
                </a:r>
                <a14:m>
                  <m:oMath xmlns:m="http://schemas.openxmlformats.org/officeDocument/2006/math">
                    <m:r>
                      <a:rPr lang="en-US" altLang="zh-CN" i="1" dirty="0" smtClean="0">
                        <a:latin typeface="Cambria Math" panose="02040503050406030204" pitchFamily="18" charset="0"/>
                      </a:rPr>
                      <m:t>𝑀𝑖𝑛𝑃𝑡𝑠</m:t>
                    </m:r>
                    <m:r>
                      <a:rPr lang="zh-CN" altLang="en-US" i="1" dirty="0">
                        <a:latin typeface="Cambria Math" panose="02040503050406030204" pitchFamily="18" charset="0"/>
                      </a:rPr>
                      <m:t>。</m:t>
                    </m:r>
                  </m:oMath>
                </a14:m>
                <a:endParaRPr lang="en-US" altLang="zh-CN" dirty="0"/>
              </a:p>
              <a:p>
                <a:pPr>
                  <a:lnSpc>
                    <a:spcPct val="160000"/>
                  </a:lnSpc>
                </a:pPr>
                <a:r>
                  <a:rPr lang="en-US" altLang="zh-CN" dirty="0"/>
                  <a:t>1. </a:t>
                </a:r>
                <a:r>
                  <a:rPr lang="zh-CN" altLang="en-US" dirty="0"/>
                  <a:t>建立两个队列，有序队列和结果队列。</a:t>
                </a:r>
                <a:endParaRPr lang="en-US" altLang="zh-CN" dirty="0"/>
              </a:p>
              <a:p>
                <a:pPr>
                  <a:lnSpc>
                    <a:spcPct val="160000"/>
                  </a:lnSpc>
                </a:pPr>
                <a:r>
                  <a:rPr lang="en-US" altLang="zh-CN" dirty="0"/>
                  <a:t>2. </a:t>
                </a:r>
                <a:r>
                  <a:rPr lang="zh-CN" altLang="en-US" dirty="0"/>
                  <a:t>选取</a:t>
                </a:r>
                <a:r>
                  <a:rPr lang="en-US" altLang="zh-CN" dirty="0"/>
                  <a:t>D</a:t>
                </a:r>
                <a:r>
                  <a:rPr lang="zh-CN" altLang="en-US" dirty="0"/>
                  <a:t>中一个未处理且为核心对象的点，放入结果队列，找到该核心点的直接密度可达点，如果不存在于结果队列中，则放入有序队列，并按可达距离升序排列。</a:t>
                </a:r>
                <a:endParaRPr lang="en-US" altLang="zh-CN" dirty="0"/>
              </a:p>
              <a:p>
                <a:pPr>
                  <a:lnSpc>
                    <a:spcPct val="160000"/>
                  </a:lnSpc>
                </a:pPr>
                <a:r>
                  <a:rPr lang="en-US" altLang="zh-CN" dirty="0"/>
                  <a:t>3. </a:t>
                </a:r>
                <a:r>
                  <a:rPr lang="zh-CN" altLang="en-US" dirty="0"/>
                  <a:t>从有序队列中抽取第一个点，保存至结果队列中。</a:t>
                </a:r>
                <a:endParaRPr lang="en-US" altLang="zh-CN" dirty="0"/>
              </a:p>
              <a:p>
                <a:pPr>
                  <a:lnSpc>
                    <a:spcPct val="160000"/>
                  </a:lnSpc>
                </a:pPr>
                <a:r>
                  <a:rPr lang="en-US" altLang="zh-CN" dirty="0"/>
                  <a:t>3.1 </a:t>
                </a:r>
                <a:r>
                  <a:rPr lang="zh-CN" altLang="en-US" dirty="0"/>
                  <a:t>判断该点是否为核心点，不是则返回</a:t>
                </a:r>
                <a:r>
                  <a:rPr lang="en-US" altLang="zh-CN" dirty="0"/>
                  <a:t>3</a:t>
                </a:r>
                <a:r>
                  <a:rPr lang="zh-CN" altLang="en-US" dirty="0"/>
                  <a:t>，是的话找到其所有直接密度可达点，并将这些点放入有序队列（如果不在结果队列的话），并按可达距离重新排序，如果该点已经在有序队列中，且新的可达距离较小，则更新该点的可达距离。</a:t>
                </a:r>
                <a:endParaRPr lang="en-US" altLang="zh-CN" dirty="0"/>
              </a:p>
              <a:p>
                <a:pPr>
                  <a:lnSpc>
                    <a:spcPct val="160000"/>
                  </a:lnSpc>
                </a:pPr>
                <a:r>
                  <a:rPr lang="en-US" altLang="zh-CN" dirty="0"/>
                  <a:t>3.2 </a:t>
                </a:r>
                <a:r>
                  <a:rPr lang="zh-CN" altLang="en-US" dirty="0"/>
                  <a:t>重复步骤</a:t>
                </a:r>
                <a:r>
                  <a:rPr lang="en-US" altLang="zh-CN" dirty="0"/>
                  <a:t>3</a:t>
                </a:r>
                <a:r>
                  <a:rPr lang="zh-CN" altLang="en-US" dirty="0"/>
                  <a:t>，直至有序队列为空，跳至</a:t>
                </a:r>
                <a:r>
                  <a:rPr lang="en-US" altLang="zh-CN" dirty="0"/>
                  <a:t>2</a:t>
                </a:r>
                <a:r>
                  <a:rPr lang="zh-CN" altLang="en-US" dirty="0"/>
                  <a:t>，直到</a:t>
                </a:r>
                <a:r>
                  <a:rPr lang="en-US" altLang="zh-CN" dirty="0"/>
                  <a:t>D</a:t>
                </a:r>
                <a:r>
                  <a:rPr lang="zh-CN" altLang="en-US" dirty="0"/>
                  <a:t>中所有点都处理完毕。</a:t>
                </a:r>
                <a:endParaRPr lang="en-US" altLang="zh-CN" dirty="0"/>
              </a:p>
              <a:p>
                <a:pPr>
                  <a:lnSpc>
                    <a:spcPct val="160000"/>
                  </a:lnSpc>
                </a:pPr>
                <a:r>
                  <a:rPr lang="en-US" altLang="zh-CN" dirty="0"/>
                  <a:t>4. </a:t>
                </a:r>
                <a:r>
                  <a:rPr lang="zh-CN" altLang="en-US" dirty="0"/>
                  <a:t>算法结束。</a:t>
                </a:r>
                <a:endParaRPr lang="en-US" altLang="zh-CN" dirty="0"/>
              </a:p>
            </p:txBody>
          </p:sp>
        </mc:Choice>
        <mc:Fallback xmlns="">
          <p:sp>
            <p:nvSpPr>
              <p:cNvPr id="16" name="内容占位符 15">
                <a:extLst>
                  <a:ext uri="{FF2B5EF4-FFF2-40B4-BE49-F238E27FC236}">
                    <a16:creationId xmlns:a16="http://schemas.microsoft.com/office/drawing/2014/main" id="{0A266565-E983-4B80-9DE3-86A782F385A0}"/>
                  </a:ext>
                </a:extLst>
              </p:cNvPr>
              <p:cNvSpPr>
                <a:spLocks noGrp="1" noRot="1" noChangeAspect="1" noMove="1" noResize="1" noEditPoints="1" noAdjustHandles="1" noChangeArrowheads="1" noChangeShapeType="1" noTextEdit="1"/>
              </p:cNvSpPr>
              <p:nvPr>
                <p:ph idx="1"/>
              </p:nvPr>
            </p:nvSpPr>
            <p:spPr>
              <a:xfrm>
                <a:off x="620775" y="1568287"/>
                <a:ext cx="10515600" cy="5329154"/>
              </a:xfrm>
              <a:blipFill>
                <a:blip r:embed="rId2"/>
                <a:stretch>
                  <a:fillRect l="-522" r="-2841"/>
                </a:stretch>
              </a:blipFill>
            </p:spPr>
            <p:txBody>
              <a:bodyPr/>
              <a:lstStyle/>
              <a:p>
                <a:r>
                  <a:rPr lang="zh-CN" altLang="en-US">
                    <a:noFill/>
                  </a:rPr>
                  <a:t> </a:t>
                </a:r>
              </a:p>
            </p:txBody>
          </p:sp>
        </mc:Fallback>
      </mc:AlternateContent>
      <p:pic>
        <p:nvPicPr>
          <p:cNvPr id="19" name="图片 18">
            <a:extLst>
              <a:ext uri="{FF2B5EF4-FFF2-40B4-BE49-F238E27FC236}">
                <a16:creationId xmlns:a16="http://schemas.microsoft.com/office/drawing/2014/main" id="{87DB9894-8D68-40B3-9014-0576D6D4BFDE}"/>
              </a:ext>
            </a:extLst>
          </p:cNvPr>
          <p:cNvPicPr>
            <a:picLocks noChangeAspect="1"/>
          </p:cNvPicPr>
          <p:nvPr/>
        </p:nvPicPr>
        <p:blipFill>
          <a:blip r:embed="rId3"/>
          <a:stretch>
            <a:fillRect/>
          </a:stretch>
        </p:blipFill>
        <p:spPr>
          <a:xfrm>
            <a:off x="8695991" y="38351"/>
            <a:ext cx="3496009" cy="2699888"/>
          </a:xfrm>
          <a:prstGeom prst="rect">
            <a:avLst/>
          </a:prstGeom>
          <a:ln>
            <a:solidFill>
              <a:schemeClr val="tx1"/>
            </a:solidFill>
          </a:ln>
        </p:spPr>
      </p:pic>
    </p:spTree>
    <p:extLst>
      <p:ext uri="{BB962C8B-B14F-4D97-AF65-F5344CB8AC3E}">
        <p14:creationId xmlns:p14="http://schemas.microsoft.com/office/powerpoint/2010/main" val="4055193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8B0CE-2E1F-4B31-AD32-F7C681384B1B}"/>
              </a:ext>
            </a:extLst>
          </p:cNvPr>
          <p:cNvSpPr>
            <a:spLocks noGrp="1"/>
          </p:cNvSpPr>
          <p:nvPr>
            <p:ph type="title"/>
          </p:nvPr>
        </p:nvSpPr>
        <p:spPr/>
        <p:txBody>
          <a:bodyPr>
            <a:normAutofit/>
          </a:bodyPr>
          <a:lstStyle/>
          <a:p>
            <a:r>
              <a:rPr lang="en-US" altLang="zh-CN" dirty="0"/>
              <a:t>OPTICS</a:t>
            </a:r>
            <a:r>
              <a:rPr lang="zh-CN" altLang="en-US" dirty="0"/>
              <a:t>的算法流程</a:t>
            </a:r>
            <a:br>
              <a:rPr lang="en-US" altLang="zh-CN" dirty="0"/>
            </a:br>
            <a:r>
              <a:rPr lang="en-US" altLang="zh-CN" sz="2400" dirty="0"/>
              <a:t>——</a:t>
            </a:r>
            <a:r>
              <a:rPr lang="en-US" altLang="zh-CN" sz="2400" b="1" dirty="0"/>
              <a:t>O</a:t>
            </a:r>
            <a:r>
              <a:rPr lang="en-US" altLang="zh-CN" sz="2400" dirty="0"/>
              <a:t>rdering </a:t>
            </a:r>
            <a:r>
              <a:rPr lang="en-US" altLang="zh-CN" sz="2400" b="1" dirty="0"/>
              <a:t>P</a:t>
            </a:r>
            <a:r>
              <a:rPr lang="en-US" altLang="zh-CN" sz="2400" dirty="0"/>
              <a:t>oints </a:t>
            </a:r>
            <a:r>
              <a:rPr lang="en-US" altLang="zh-CN" sz="2400" b="1" dirty="0"/>
              <a:t>T</a:t>
            </a:r>
            <a:r>
              <a:rPr lang="en-US" altLang="zh-CN" sz="2400" dirty="0"/>
              <a:t>o </a:t>
            </a:r>
            <a:r>
              <a:rPr lang="en-US" altLang="zh-CN" sz="2400" b="1" dirty="0"/>
              <a:t>I</a:t>
            </a:r>
            <a:r>
              <a:rPr lang="en-US" altLang="zh-CN" sz="2400" dirty="0"/>
              <a:t>dentify the </a:t>
            </a:r>
            <a:r>
              <a:rPr lang="en-US" altLang="zh-CN" sz="2400" b="1" dirty="0"/>
              <a:t>C</a:t>
            </a:r>
            <a:r>
              <a:rPr lang="en-US" altLang="zh-CN" sz="2400" dirty="0"/>
              <a:t>lustering </a:t>
            </a:r>
            <a:r>
              <a:rPr lang="en-US" altLang="zh-CN" sz="2400" b="1" dirty="0"/>
              <a:t>S</a:t>
            </a:r>
            <a:r>
              <a:rPr lang="en-US" altLang="zh-CN" sz="2400" dirty="0"/>
              <a:t>tructure</a:t>
            </a:r>
            <a:endParaRPr lang="zh-CN" altLang="en-US" sz="2400" dirty="0"/>
          </a:p>
        </p:txBody>
      </p:sp>
      <p:sp>
        <p:nvSpPr>
          <p:cNvPr id="16" name="内容占位符 15">
            <a:extLst>
              <a:ext uri="{FF2B5EF4-FFF2-40B4-BE49-F238E27FC236}">
                <a16:creationId xmlns:a16="http://schemas.microsoft.com/office/drawing/2014/main" id="{0A266565-E983-4B80-9DE3-86A782F385A0}"/>
              </a:ext>
            </a:extLst>
          </p:cNvPr>
          <p:cNvSpPr>
            <a:spLocks noGrp="1"/>
          </p:cNvSpPr>
          <p:nvPr>
            <p:ph idx="1"/>
          </p:nvPr>
        </p:nvSpPr>
        <p:spPr>
          <a:xfrm>
            <a:off x="629653" y="1690688"/>
            <a:ext cx="10515600" cy="5329154"/>
          </a:xfrm>
        </p:spPr>
        <p:txBody>
          <a:bodyPr>
            <a:normAutofit/>
          </a:bodyPr>
          <a:lstStyle/>
          <a:p>
            <a:pPr>
              <a:lnSpc>
                <a:spcPct val="160000"/>
              </a:lnSpc>
            </a:pPr>
            <a:r>
              <a:rPr lang="zh-CN" altLang="en-US" dirty="0"/>
              <a:t>最后输出结果序列。如果该点的可达距离不大于给定半径，则该点属于当前类别。</a:t>
            </a:r>
            <a:endParaRPr lang="en-US" altLang="zh-CN" dirty="0"/>
          </a:p>
          <a:p>
            <a:pPr>
              <a:lnSpc>
                <a:spcPct val="160000"/>
              </a:lnSpc>
            </a:pPr>
            <a:r>
              <a:rPr lang="zh-CN" altLang="en-US" dirty="0"/>
              <a:t>不在结果队列中的点则该点为噪声，可以忽略。</a:t>
            </a:r>
            <a:endParaRPr lang="en-US" altLang="zh-CN" dirty="0"/>
          </a:p>
          <a:p>
            <a:pPr>
              <a:lnSpc>
                <a:spcPct val="160000"/>
              </a:lnSpc>
            </a:pPr>
            <a:endParaRPr lang="en-US" altLang="zh-CN" dirty="0"/>
          </a:p>
        </p:txBody>
      </p:sp>
      <p:pic>
        <p:nvPicPr>
          <p:cNvPr id="4" name="图片 3">
            <a:extLst>
              <a:ext uri="{FF2B5EF4-FFF2-40B4-BE49-F238E27FC236}">
                <a16:creationId xmlns:a16="http://schemas.microsoft.com/office/drawing/2014/main" id="{E065A8F9-6A9B-4F00-9F0D-426BF3FB0FE5}"/>
              </a:ext>
            </a:extLst>
          </p:cNvPr>
          <p:cNvPicPr>
            <a:picLocks noChangeAspect="1"/>
          </p:cNvPicPr>
          <p:nvPr/>
        </p:nvPicPr>
        <p:blipFill>
          <a:blip r:embed="rId2"/>
          <a:stretch>
            <a:fillRect/>
          </a:stretch>
        </p:blipFill>
        <p:spPr>
          <a:xfrm>
            <a:off x="1910181" y="4032835"/>
            <a:ext cx="3496009" cy="2699888"/>
          </a:xfrm>
          <a:prstGeom prst="rect">
            <a:avLst/>
          </a:prstGeom>
          <a:ln>
            <a:solidFill>
              <a:schemeClr val="tx1"/>
            </a:solidFill>
          </a:ln>
        </p:spPr>
      </p:pic>
    </p:spTree>
    <p:extLst>
      <p:ext uri="{BB962C8B-B14F-4D97-AF65-F5344CB8AC3E}">
        <p14:creationId xmlns:p14="http://schemas.microsoft.com/office/powerpoint/2010/main" val="2503193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D179C6-21D9-4B55-86B2-5E615EE44C43}"/>
              </a:ext>
            </a:extLst>
          </p:cNvPr>
          <p:cNvSpPr>
            <a:spLocks noGrp="1"/>
          </p:cNvSpPr>
          <p:nvPr>
            <p:ph type="ctrTitle"/>
          </p:nvPr>
        </p:nvSpPr>
        <p:spPr/>
        <p:txBody>
          <a:bodyPr/>
          <a:lstStyle/>
          <a:p>
            <a:r>
              <a:rPr lang="zh-CN" altLang="en-US" dirty="0"/>
              <a:t>图聚类</a:t>
            </a:r>
          </a:p>
        </p:txBody>
      </p:sp>
    </p:spTree>
    <p:extLst>
      <p:ext uri="{BB962C8B-B14F-4D97-AF65-F5344CB8AC3E}">
        <p14:creationId xmlns:p14="http://schemas.microsoft.com/office/powerpoint/2010/main" val="591390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normAutofit/>
          </a:bodyPr>
          <a:lstStyle/>
          <a:p>
            <a:r>
              <a:rPr lang="zh-CN" altLang="en-US" dirty="0"/>
              <a:t>谱聚类</a:t>
            </a:r>
            <a:br>
              <a:rPr lang="en-US" altLang="zh-CN" dirty="0"/>
            </a:br>
            <a:r>
              <a:rPr lang="en-US" altLang="zh-CN" sz="2400" dirty="0"/>
              <a:t>——spectral clustering</a:t>
            </a:r>
            <a:endParaRPr lang="zh-CN" altLang="en-US" dirty="0"/>
          </a:p>
        </p:txBody>
      </p:sp>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838200" y="1825625"/>
            <a:ext cx="6926179" cy="4351338"/>
          </a:xfrm>
        </p:spPr>
        <p:txBody>
          <a:bodyPr/>
          <a:lstStyle/>
          <a:p>
            <a:r>
              <a:rPr lang="zh-CN" altLang="en-US" dirty="0"/>
              <a:t>谱聚类是从</a:t>
            </a:r>
            <a:r>
              <a:rPr lang="zh-CN" altLang="en-US" dirty="0">
                <a:solidFill>
                  <a:srgbClr val="FF0000"/>
                </a:solidFill>
              </a:rPr>
              <a:t>图论</a:t>
            </a:r>
            <a:r>
              <a:rPr lang="zh-CN" altLang="en-US" dirty="0"/>
              <a:t>中演化出来的算法。</a:t>
            </a:r>
            <a:endParaRPr lang="en-US" altLang="zh-CN" dirty="0"/>
          </a:p>
          <a:p>
            <a:pPr>
              <a:lnSpc>
                <a:spcPct val="150000"/>
              </a:lnSpc>
            </a:pPr>
            <a:r>
              <a:rPr lang="zh-CN" altLang="en-US" dirty="0"/>
              <a:t>核心思想是把空间中的点用</a:t>
            </a:r>
            <a:r>
              <a:rPr lang="zh-CN" altLang="en-US" dirty="0">
                <a:solidFill>
                  <a:srgbClr val="FF0000"/>
                </a:solidFill>
              </a:rPr>
              <a:t>边</a:t>
            </a:r>
            <a:r>
              <a:rPr lang="zh-CN" altLang="en-US" dirty="0"/>
              <a:t>连接起来。</a:t>
            </a:r>
            <a:endParaRPr lang="en-US" altLang="zh-CN" dirty="0"/>
          </a:p>
          <a:p>
            <a:pPr>
              <a:lnSpc>
                <a:spcPct val="150000"/>
              </a:lnSpc>
            </a:pPr>
            <a:r>
              <a:rPr lang="zh-CN" altLang="en-US" dirty="0"/>
              <a:t>距离较</a:t>
            </a:r>
            <a:r>
              <a:rPr lang="zh-CN" altLang="en-US" dirty="0">
                <a:solidFill>
                  <a:srgbClr val="FF0000"/>
                </a:solidFill>
              </a:rPr>
              <a:t>小</a:t>
            </a:r>
            <a:r>
              <a:rPr lang="zh-CN" altLang="en-US" dirty="0"/>
              <a:t>的点，它们的边权值较</a:t>
            </a:r>
            <a:r>
              <a:rPr lang="zh-CN" altLang="en-US" dirty="0">
                <a:solidFill>
                  <a:srgbClr val="FF0000"/>
                </a:solidFill>
              </a:rPr>
              <a:t>大</a:t>
            </a:r>
            <a:r>
              <a:rPr lang="zh-CN" altLang="en-US" dirty="0"/>
              <a:t>；反之权值较低。</a:t>
            </a:r>
            <a:endParaRPr lang="en-US" altLang="zh-CN" dirty="0"/>
          </a:p>
          <a:p>
            <a:pPr>
              <a:lnSpc>
                <a:spcPct val="150000"/>
              </a:lnSpc>
            </a:pPr>
            <a:r>
              <a:rPr lang="zh-CN" altLang="en-US" dirty="0"/>
              <a:t>通过对所有数据点组成的图进行</a:t>
            </a:r>
            <a:r>
              <a:rPr lang="zh-CN" altLang="en-US" dirty="0">
                <a:solidFill>
                  <a:srgbClr val="FF0000"/>
                </a:solidFill>
              </a:rPr>
              <a:t>切图</a:t>
            </a:r>
            <a:r>
              <a:rPr lang="zh-CN" altLang="en-US" dirty="0"/>
              <a:t>，完成聚类的目的。</a:t>
            </a:r>
            <a:endParaRPr lang="en-US" altLang="zh-CN" dirty="0"/>
          </a:p>
          <a:p>
            <a:pPr>
              <a:lnSpc>
                <a:spcPct val="150000"/>
              </a:lnSpc>
            </a:pPr>
            <a:endParaRPr lang="zh-CN" altLang="en-US" dirty="0"/>
          </a:p>
        </p:txBody>
      </p:sp>
      <p:pic>
        <p:nvPicPr>
          <p:cNvPr id="1026" name="Picture 2" descr="切图4">
            <a:extLst>
              <a:ext uri="{FF2B5EF4-FFF2-40B4-BE49-F238E27FC236}">
                <a16:creationId xmlns:a16="http://schemas.microsoft.com/office/drawing/2014/main" id="{88F038EE-4537-4736-A4EF-A88F88CAD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4971" y="2357437"/>
            <a:ext cx="2647950" cy="2143125"/>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178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4F0C43-DEB3-4064-B117-65634AE8D54E}"/>
              </a:ext>
            </a:extLst>
          </p:cNvPr>
          <p:cNvSpPr>
            <a:spLocks noGrp="1"/>
          </p:cNvSpPr>
          <p:nvPr>
            <p:ph type="title"/>
          </p:nvPr>
        </p:nvSpPr>
        <p:spPr/>
        <p:txBody>
          <a:bodyPr/>
          <a:lstStyle/>
          <a:p>
            <a:r>
              <a:rPr lang="zh-CN" altLang="en-US" dirty="0"/>
              <a:t>定义</a:t>
            </a:r>
            <a:r>
              <a:rPr lang="en-US" altLang="zh-CN" dirty="0"/>
              <a:t>Definition</a:t>
            </a:r>
            <a:endParaRPr lang="zh-CN" altLang="en-US" dirty="0"/>
          </a:p>
        </p:txBody>
      </p:sp>
      <p:sp>
        <p:nvSpPr>
          <p:cNvPr id="3" name="内容占位符 2">
            <a:extLst>
              <a:ext uri="{FF2B5EF4-FFF2-40B4-BE49-F238E27FC236}">
                <a16:creationId xmlns:a16="http://schemas.microsoft.com/office/drawing/2014/main" id="{91664542-E606-4C82-B467-5A62C5BE849B}"/>
              </a:ext>
            </a:extLst>
          </p:cNvPr>
          <p:cNvSpPr>
            <a:spLocks noGrp="1"/>
          </p:cNvSpPr>
          <p:nvPr>
            <p:ph idx="1"/>
          </p:nvPr>
        </p:nvSpPr>
        <p:spPr/>
        <p:txBody>
          <a:bodyPr>
            <a:normAutofit/>
          </a:bodyPr>
          <a:lstStyle/>
          <a:p>
            <a:r>
              <a:rPr lang="zh-CN" altLang="en-US" dirty="0"/>
              <a:t>聚类的定义仍然没有共识，但是一般认为聚类有以下几个特征</a:t>
            </a:r>
            <a:endParaRPr lang="en-US" altLang="zh-CN" dirty="0"/>
          </a:p>
          <a:p>
            <a:pPr lvl="1"/>
            <a:r>
              <a:rPr lang="zh-CN" altLang="en-US" dirty="0"/>
              <a:t>同一个簇内的元素尽可能相似</a:t>
            </a:r>
            <a:endParaRPr lang="en-US" altLang="zh-CN" dirty="0"/>
          </a:p>
          <a:p>
            <a:pPr lvl="1"/>
            <a:r>
              <a:rPr lang="zh-CN" altLang="en-US" dirty="0"/>
              <a:t>不同簇内的元素尽可能不相似</a:t>
            </a:r>
            <a:endParaRPr lang="en-US" altLang="zh-CN" dirty="0"/>
          </a:p>
          <a:p>
            <a:pPr lvl="1"/>
            <a:r>
              <a:rPr lang="zh-CN" altLang="en-US" dirty="0"/>
              <a:t>相似性</a:t>
            </a:r>
            <a:r>
              <a:rPr lang="en-US" altLang="zh-CN" dirty="0"/>
              <a:t>Similarity</a:t>
            </a:r>
            <a:r>
              <a:rPr lang="zh-CN" altLang="en-US" dirty="0"/>
              <a:t>与不相似性</a:t>
            </a:r>
            <a:r>
              <a:rPr lang="en-US" altLang="zh-CN" dirty="0"/>
              <a:t>Dissimilarity</a:t>
            </a:r>
            <a:r>
              <a:rPr lang="zh-CN" altLang="en-US" dirty="0"/>
              <a:t>的定义是完备且有意义的</a:t>
            </a:r>
            <a:endParaRPr lang="en-US" altLang="zh-CN" dirty="0"/>
          </a:p>
          <a:p>
            <a:pPr lvl="1"/>
            <a:endParaRPr lang="en-US" altLang="zh-CN" dirty="0"/>
          </a:p>
          <a:p>
            <a:r>
              <a:rPr lang="zh-CN" altLang="en-US" dirty="0"/>
              <a:t>聚类的一般步骤是</a:t>
            </a:r>
            <a:endParaRPr lang="en-US" altLang="zh-CN" dirty="0"/>
          </a:p>
          <a:p>
            <a:pPr lvl="1"/>
            <a:r>
              <a:rPr lang="zh-CN" altLang="en-US" dirty="0"/>
              <a:t>提取特征</a:t>
            </a:r>
            <a:r>
              <a:rPr lang="en-US" altLang="zh-CN" dirty="0"/>
              <a:t>Features Extraction</a:t>
            </a:r>
          </a:p>
          <a:p>
            <a:pPr lvl="1"/>
            <a:r>
              <a:rPr lang="zh-CN" altLang="en-US" dirty="0"/>
              <a:t>设计算法</a:t>
            </a:r>
            <a:r>
              <a:rPr lang="en-US" altLang="zh-CN" dirty="0"/>
              <a:t>Algorithm Design</a:t>
            </a:r>
          </a:p>
          <a:p>
            <a:pPr lvl="1"/>
            <a:r>
              <a:rPr lang="zh-CN" altLang="en-US" dirty="0"/>
              <a:t>结果评估</a:t>
            </a:r>
            <a:r>
              <a:rPr lang="en-US" altLang="zh-CN" dirty="0"/>
              <a:t>Result Validation</a:t>
            </a:r>
          </a:p>
          <a:p>
            <a:pPr lvl="1"/>
            <a:r>
              <a:rPr lang="zh-CN" altLang="en-US" dirty="0"/>
              <a:t>结果解释</a:t>
            </a:r>
            <a:r>
              <a:rPr lang="en-US" altLang="zh-CN" dirty="0"/>
              <a:t>Result Explanation</a:t>
            </a:r>
          </a:p>
        </p:txBody>
      </p:sp>
      <p:sp>
        <p:nvSpPr>
          <p:cNvPr id="4" name="文本框 3">
            <a:extLst>
              <a:ext uri="{FF2B5EF4-FFF2-40B4-BE49-F238E27FC236}">
                <a16:creationId xmlns:a16="http://schemas.microsoft.com/office/drawing/2014/main" id="{4905645D-BBD5-4E8B-A7EC-DE3B7B31EEF1}"/>
              </a:ext>
            </a:extLst>
          </p:cNvPr>
          <p:cNvSpPr txBox="1"/>
          <p:nvPr/>
        </p:nvSpPr>
        <p:spPr>
          <a:xfrm flipH="1">
            <a:off x="6829187" y="4489868"/>
            <a:ext cx="3461920" cy="523220"/>
          </a:xfrm>
          <a:prstGeom prst="rect">
            <a:avLst/>
          </a:prstGeom>
          <a:noFill/>
        </p:spPr>
        <p:txBody>
          <a:bodyPr wrap="square" rtlCol="0">
            <a:spAutoFit/>
          </a:bodyPr>
          <a:lstStyle/>
          <a:p>
            <a:r>
              <a:rPr lang="zh-CN" altLang="en-US" sz="2800" dirty="0">
                <a:solidFill>
                  <a:srgbClr val="C00000"/>
                </a:solidFill>
              </a:rPr>
              <a:t>什么是相似和不相似</a:t>
            </a:r>
          </a:p>
        </p:txBody>
      </p:sp>
      <p:sp>
        <p:nvSpPr>
          <p:cNvPr id="5" name="文本框 4">
            <a:extLst>
              <a:ext uri="{FF2B5EF4-FFF2-40B4-BE49-F238E27FC236}">
                <a16:creationId xmlns:a16="http://schemas.microsoft.com/office/drawing/2014/main" id="{E1BE5DFC-81CF-4505-8558-E99769171664}"/>
              </a:ext>
            </a:extLst>
          </p:cNvPr>
          <p:cNvSpPr txBox="1"/>
          <p:nvPr/>
        </p:nvSpPr>
        <p:spPr>
          <a:xfrm flipH="1">
            <a:off x="7516356" y="5148025"/>
            <a:ext cx="2087582" cy="523220"/>
          </a:xfrm>
          <a:prstGeom prst="rect">
            <a:avLst/>
          </a:prstGeom>
          <a:noFill/>
        </p:spPr>
        <p:txBody>
          <a:bodyPr wrap="square" rtlCol="0">
            <a:spAutoFit/>
          </a:bodyPr>
          <a:lstStyle/>
          <a:p>
            <a:r>
              <a:rPr lang="zh-CN" altLang="en-US" sz="2800" dirty="0">
                <a:solidFill>
                  <a:srgbClr val="C00000"/>
                </a:solidFill>
              </a:rPr>
              <a:t>如何去划分</a:t>
            </a:r>
          </a:p>
        </p:txBody>
      </p:sp>
    </p:spTree>
    <p:extLst>
      <p:ext uri="{BB962C8B-B14F-4D97-AF65-F5344CB8AC3E}">
        <p14:creationId xmlns:p14="http://schemas.microsoft.com/office/powerpoint/2010/main" val="43056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邻接矩阵</a:t>
            </a:r>
            <a:r>
              <a:rPr lang="en-US" altLang="zh-CN" dirty="0"/>
              <a:t>W</a:t>
            </a:r>
            <a:br>
              <a:rPr lang="en-US" altLang="zh-CN" dirty="0"/>
            </a:br>
            <a:r>
              <a:rPr lang="en-US" altLang="zh-CN" sz="2200" dirty="0"/>
              <a:t>——spectral clustering</a:t>
            </a:r>
            <a:endParaRPr lang="zh-CN" altLang="en-US" sz="2200" dirty="0"/>
          </a:p>
        </p:txBody>
      </p:sp>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838200" y="1825625"/>
            <a:ext cx="7134726" cy="4351338"/>
          </a:xfrm>
        </p:spPr>
        <p:txBody>
          <a:bodyPr/>
          <a:lstStyle/>
          <a:p>
            <a:pPr>
              <a:lnSpc>
                <a:spcPct val="150000"/>
              </a:lnSpc>
            </a:pPr>
            <a:r>
              <a:rPr lang="zh-CN" altLang="en-US" dirty="0"/>
              <a:t>距离较</a:t>
            </a:r>
            <a:r>
              <a:rPr lang="zh-CN" altLang="en-US" dirty="0">
                <a:solidFill>
                  <a:srgbClr val="FF0000"/>
                </a:solidFill>
              </a:rPr>
              <a:t>小</a:t>
            </a:r>
            <a:r>
              <a:rPr lang="zh-CN" altLang="en-US" dirty="0"/>
              <a:t>的点，它们的边权值较</a:t>
            </a:r>
            <a:r>
              <a:rPr lang="zh-CN" altLang="en-US" dirty="0">
                <a:solidFill>
                  <a:srgbClr val="FF0000"/>
                </a:solidFill>
              </a:rPr>
              <a:t>大</a:t>
            </a:r>
            <a:r>
              <a:rPr lang="zh-CN" altLang="en-US" dirty="0"/>
              <a:t>；反之权值较低。</a:t>
            </a:r>
            <a:endParaRPr lang="en-US" altLang="zh-CN" dirty="0"/>
          </a:p>
          <a:p>
            <a:pPr>
              <a:lnSpc>
                <a:spcPct val="150000"/>
              </a:lnSpc>
            </a:pPr>
            <a:endParaRPr lang="en-US" altLang="zh-CN" dirty="0"/>
          </a:p>
          <a:p>
            <a:pPr>
              <a:lnSpc>
                <a:spcPct val="150000"/>
              </a:lnSpc>
            </a:pPr>
            <a:r>
              <a:rPr lang="zh-CN" altLang="en-US" dirty="0"/>
              <a:t>考虑用相似度矩阵（</a:t>
            </a:r>
            <a:r>
              <a:rPr lang="en-US" altLang="zh-CN" dirty="0"/>
              <a:t>ε-</a:t>
            </a:r>
            <a:r>
              <a:rPr lang="zh-CN" altLang="en-US" dirty="0"/>
              <a:t>邻近法、</a:t>
            </a:r>
            <a:r>
              <a:rPr lang="en-US" altLang="zh-CN" dirty="0"/>
              <a:t>K-</a:t>
            </a:r>
            <a:r>
              <a:rPr lang="zh-CN" altLang="en-US" dirty="0"/>
              <a:t>邻近法、</a:t>
            </a:r>
            <a:r>
              <a:rPr lang="zh-CN" altLang="en-US" dirty="0">
                <a:solidFill>
                  <a:srgbClr val="FF0000"/>
                </a:solidFill>
              </a:rPr>
              <a:t>全连接法</a:t>
            </a:r>
            <a:r>
              <a:rPr lang="zh-CN" altLang="en-US" dirty="0"/>
              <a:t>）</a:t>
            </a:r>
          </a:p>
        </p:txBody>
      </p:sp>
      <p:pic>
        <p:nvPicPr>
          <p:cNvPr id="6" name="图片 5">
            <a:extLst>
              <a:ext uri="{FF2B5EF4-FFF2-40B4-BE49-F238E27FC236}">
                <a16:creationId xmlns:a16="http://schemas.microsoft.com/office/drawing/2014/main" id="{28FE3950-2CFB-4A82-BB33-CFDF9F59197A}"/>
              </a:ext>
            </a:extLst>
          </p:cNvPr>
          <p:cNvPicPr>
            <a:picLocks noChangeAspect="1"/>
          </p:cNvPicPr>
          <p:nvPr/>
        </p:nvPicPr>
        <p:blipFill>
          <a:blip r:embed="rId2"/>
          <a:stretch>
            <a:fillRect/>
          </a:stretch>
        </p:blipFill>
        <p:spPr>
          <a:xfrm>
            <a:off x="8316222" y="2432655"/>
            <a:ext cx="3037578" cy="2460187"/>
          </a:xfrm>
          <a:prstGeom prst="rect">
            <a:avLst/>
          </a:prstGeom>
          <a:ln>
            <a:solidFill>
              <a:schemeClr val="accent1"/>
            </a:solidFill>
          </a:ln>
        </p:spPr>
      </p:pic>
    </p:spTree>
    <p:extLst>
      <p:ext uri="{BB962C8B-B14F-4D97-AF65-F5344CB8AC3E}">
        <p14:creationId xmlns:p14="http://schemas.microsoft.com/office/powerpoint/2010/main" val="3767042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度矩阵</a:t>
            </a:r>
            <a:r>
              <a:rPr lang="en-US" altLang="zh-CN" dirty="0"/>
              <a:t>D</a:t>
            </a:r>
            <a:br>
              <a:rPr lang="en-US" altLang="zh-CN" dirty="0"/>
            </a:br>
            <a:r>
              <a:rPr lang="en-US" altLang="zh-CN" sz="2200" dirty="0"/>
              <a:t>——spectral clustering</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838200" y="1825625"/>
                <a:ext cx="7134726" cy="4351338"/>
              </a:xfrm>
            </p:spPr>
            <p:txBody>
              <a:bodyPr/>
              <a:lstStyle/>
              <a:p>
                <a:pPr>
                  <a:lnSpc>
                    <a:spcPct val="150000"/>
                  </a:lnSpc>
                </a:pPr>
                <a:r>
                  <a:rPr lang="zh-CN" altLang="en-US" dirty="0"/>
                  <a:t>每个点的度定义为</a:t>
                </a:r>
                <a:r>
                  <a:rPr lang="zh-CN" altLang="en-US" dirty="0">
                    <a:solidFill>
                      <a:srgbClr val="FF0000"/>
                    </a:solidFill>
                  </a:rPr>
                  <a:t>与它相连的所有边的权重之和</a:t>
                </a:r>
                <a:r>
                  <a:rPr lang="zh-CN" altLang="en-US" dirty="0"/>
                  <a:t>。</a:t>
                </a:r>
                <a:endParaRPr lang="en-US" altLang="zh-CN" dirty="0"/>
              </a:p>
              <a:p>
                <a:pPr marL="0" indent="0">
                  <a:lnSpc>
                    <a:spcPct val="150000"/>
                  </a:lnSpc>
                  <a:buNone/>
                </a:pPr>
                <a14:m>
                  <m:oMathPara xmlns:m="http://schemas.openxmlformats.org/officeDocument/2006/math">
                    <m:oMathParaPr>
                      <m:jc m:val="center"/>
                    </m:oMathParaPr>
                    <m:oMath xmlns:m="http://schemas.openxmlformats.org/officeDocument/2006/math">
                      <m:r>
                        <a:rPr lang="en-US" altLang="zh-CN" b="0" i="1" smtClean="0">
                          <a:latin typeface="Cambria Math" panose="02040503050406030204" pitchFamily="18" charset="0"/>
                        </a:rPr>
                        <m:t>𝐷</m:t>
                      </m:r>
                      <m:r>
                        <a:rPr lang="en-US" altLang="zh-CN" i="1">
                          <a:latin typeface="Cambria Math" panose="02040503050406030204" pitchFamily="18" charset="0"/>
                        </a:rPr>
                        <m:t>=</m:t>
                      </m:r>
                      <m:d>
                        <m:dPr>
                          <m:begChr m:val="["/>
                          <m:endChr m:val="]"/>
                          <m:ctrlPr>
                            <a:rPr lang="en-US" altLang="zh-CN" i="1" smtClean="0">
                              <a:latin typeface="Cambria Math" panose="02040503050406030204" pitchFamily="18" charset="0"/>
                            </a:rPr>
                          </m:ctrlPr>
                        </m:dPr>
                        <m:e>
                          <m:m>
                            <m:mPr>
                              <m:mcs>
                                <m:mc>
                                  <m:mcPr>
                                    <m:count m:val="3"/>
                                    <m:mcJc m:val="center"/>
                                  </m:mcPr>
                                </m:mc>
                              </m:mcs>
                              <m:ctrlPr>
                                <a:rPr lang="en-US" altLang="zh-CN" i="1" smtClean="0">
                                  <a:latin typeface="Cambria Math" panose="02040503050406030204" pitchFamily="18" charset="0"/>
                                </a:rPr>
                              </m:ctrlPr>
                            </m:mPr>
                            <m:mr>
                              <m:e>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1</m:t>
                                    </m:r>
                                  </m:sub>
                                </m:sSub>
                              </m:e>
                              <m:e>
                                <m:r>
                                  <a:rPr lang="en-US" altLang="zh-CN" i="1" smtClean="0">
                                    <a:latin typeface="Cambria Math" panose="02040503050406030204" pitchFamily="18" charset="0"/>
                                  </a:rPr>
                                  <m:t>⋯</m:t>
                                </m:r>
                              </m:e>
                              <m:e>
                                <m:r>
                                  <a:rPr lang="en-US" altLang="zh-CN" b="0" i="1" smtClean="0">
                                    <a:latin typeface="Cambria Math" panose="02040503050406030204" pitchFamily="18" charset="0"/>
                                  </a:rPr>
                                  <m:t>0</m:t>
                                </m:r>
                              </m:e>
                            </m:mr>
                            <m:mr>
                              <m:e>
                                <m:r>
                                  <a:rPr lang="en-US" altLang="zh-CN" i="1" smtClean="0">
                                    <a:latin typeface="Cambria Math" panose="02040503050406030204" pitchFamily="18" charset="0"/>
                                  </a:rPr>
                                  <m:t>⋮</m:t>
                                </m:r>
                              </m:e>
                              <m:e>
                                <m:r>
                                  <a:rPr lang="en-US" altLang="zh-CN" i="1" smtClean="0">
                                    <a:latin typeface="Cambria Math" panose="02040503050406030204" pitchFamily="18" charset="0"/>
                                  </a:rPr>
                                  <m:t>⋱</m:t>
                                </m:r>
                              </m:e>
                              <m:e>
                                <m:r>
                                  <a:rPr lang="en-US" altLang="zh-CN" i="1" smtClean="0">
                                    <a:latin typeface="Cambria Math" panose="02040503050406030204" pitchFamily="18" charset="0"/>
                                  </a:rPr>
                                  <m:t>⋮</m:t>
                                </m:r>
                              </m:e>
                            </m:mr>
                            <m:mr>
                              <m:e>
                                <m:r>
                                  <a:rPr lang="en-US" altLang="zh-CN" b="0" i="1" smtClean="0">
                                    <a:latin typeface="Cambria Math" panose="02040503050406030204" pitchFamily="18" charset="0"/>
                                  </a:rPr>
                                  <m:t>0</m:t>
                                </m:r>
                              </m:e>
                              <m:e>
                                <m:r>
                                  <a:rPr lang="en-US" altLang="zh-CN" i="1" smtClean="0">
                                    <a:latin typeface="Cambria Math" panose="02040503050406030204" pitchFamily="18" charset="0"/>
                                  </a:rPr>
                                  <m:t>⋯</m:t>
                                </m:r>
                              </m:e>
                              <m:e>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𝑑</m:t>
                                    </m:r>
                                  </m:e>
                                  <m:sub>
                                    <m:r>
                                      <a:rPr lang="en-US" altLang="zh-CN" b="0" i="1" smtClean="0">
                                        <a:latin typeface="Cambria Math" panose="02040503050406030204" pitchFamily="18" charset="0"/>
                                      </a:rPr>
                                      <m:t>𝑛</m:t>
                                    </m:r>
                                  </m:sub>
                                </m:sSub>
                              </m:e>
                            </m:mr>
                          </m:m>
                        </m:e>
                      </m:d>
                    </m:oMath>
                  </m:oMathPara>
                </a14:m>
                <a:endParaRPr lang="zh-CN" altLang="en-US" dirty="0"/>
              </a:p>
            </p:txBody>
          </p:sp>
        </mc:Choice>
        <mc:Fallback xmlns="">
          <p:sp>
            <p:nvSpPr>
              <p:cNvPr id="3" name="内容占位符 2">
                <a:extLst>
                  <a:ext uri="{FF2B5EF4-FFF2-40B4-BE49-F238E27FC236}">
                    <a16:creationId xmlns:a16="http://schemas.microsoft.com/office/drawing/2014/main" id="{06C46B6C-B2FB-46D8-87A6-B77EE1A10AD2}"/>
                  </a:ext>
                </a:extLst>
              </p:cNvPr>
              <p:cNvSpPr>
                <a:spLocks noGrp="1" noRot="1" noChangeAspect="1" noMove="1" noResize="1" noEditPoints="1" noAdjustHandles="1" noChangeArrowheads="1" noChangeShapeType="1" noTextEdit="1"/>
              </p:cNvSpPr>
              <p:nvPr>
                <p:ph idx="1"/>
              </p:nvPr>
            </p:nvSpPr>
            <p:spPr>
              <a:xfrm>
                <a:off x="838200" y="1825625"/>
                <a:ext cx="7134726" cy="4351338"/>
              </a:xfrm>
              <a:blipFill>
                <a:blip r:embed="rId2"/>
                <a:stretch>
                  <a:fillRect l="-1538"/>
                </a:stretch>
              </a:blipFill>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F20A170D-9F6C-48BD-9B91-64FE5FD360C6}"/>
              </a:ext>
            </a:extLst>
          </p:cNvPr>
          <p:cNvPicPr>
            <a:picLocks noChangeAspect="1"/>
          </p:cNvPicPr>
          <p:nvPr/>
        </p:nvPicPr>
        <p:blipFill>
          <a:blip r:embed="rId3"/>
          <a:stretch>
            <a:fillRect/>
          </a:stretch>
        </p:blipFill>
        <p:spPr>
          <a:xfrm>
            <a:off x="8291250" y="2122506"/>
            <a:ext cx="3229383" cy="2612987"/>
          </a:xfrm>
          <a:prstGeom prst="rect">
            <a:avLst/>
          </a:prstGeom>
          <a:ln>
            <a:solidFill>
              <a:schemeClr val="accent1"/>
            </a:solidFill>
          </a:ln>
        </p:spPr>
      </p:pic>
    </p:spTree>
    <p:extLst>
      <p:ext uri="{BB962C8B-B14F-4D97-AF65-F5344CB8AC3E}">
        <p14:creationId xmlns:p14="http://schemas.microsoft.com/office/powerpoint/2010/main" val="1402215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拉普拉斯矩阵</a:t>
            </a:r>
            <a:br>
              <a:rPr lang="en-US" altLang="zh-CN" dirty="0"/>
            </a:br>
            <a:r>
              <a:rPr lang="en-US" altLang="zh-CN" sz="2200" dirty="0"/>
              <a:t>——spectral clustering</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838200" y="1578393"/>
                <a:ext cx="9701463" cy="4351338"/>
              </a:xfrm>
            </p:spPr>
            <p:txBody>
              <a:bodyPr>
                <a:normAutofit/>
              </a:bodyPr>
              <a:lstStyle/>
              <a:p>
                <a:pPr>
                  <a:lnSpc>
                    <a:spcPct val="150000"/>
                  </a:lnSpc>
                </a:pPr>
                <a:r>
                  <a:rPr lang="zh-CN" altLang="en-US" dirty="0"/>
                  <a:t>拉普拉斯矩阵定义为</a:t>
                </a:r>
                <a14:m>
                  <m:oMath xmlns:m="http://schemas.openxmlformats.org/officeDocument/2006/math">
                    <m:r>
                      <a:rPr lang="en-US" altLang="zh-CN" i="1" dirty="0" smtClean="0">
                        <a:latin typeface="Cambria Math" panose="02040503050406030204" pitchFamily="18" charset="0"/>
                      </a:rPr>
                      <m:t>𝐿</m:t>
                    </m:r>
                    <m:r>
                      <a:rPr lang="en-US" altLang="zh-CN" i="1" dirty="0" smtClean="0">
                        <a:latin typeface="Cambria Math" panose="02040503050406030204" pitchFamily="18" charset="0"/>
                      </a:rPr>
                      <m:t>=</m:t>
                    </m:r>
                    <m:r>
                      <a:rPr lang="en-US" altLang="zh-CN" i="1" dirty="0" smtClean="0">
                        <a:latin typeface="Cambria Math" panose="02040503050406030204" pitchFamily="18" charset="0"/>
                      </a:rPr>
                      <m:t>𝐷</m:t>
                    </m:r>
                    <m:r>
                      <a:rPr lang="en-US" altLang="zh-CN" i="1" dirty="0" smtClean="0">
                        <a:latin typeface="Cambria Math" panose="02040503050406030204" pitchFamily="18" charset="0"/>
                      </a:rPr>
                      <m:t>−</m:t>
                    </m:r>
                    <m:r>
                      <a:rPr lang="en-US" altLang="zh-CN" i="1" dirty="0" smtClean="0">
                        <a:latin typeface="Cambria Math" panose="02040503050406030204" pitchFamily="18" charset="0"/>
                      </a:rPr>
                      <m:t>𝑊</m:t>
                    </m:r>
                  </m:oMath>
                </a14:m>
                <a:r>
                  <a:rPr lang="zh-CN" altLang="en-US" dirty="0"/>
                  <a:t>，它具有如下性质：</a:t>
                </a:r>
                <a:endParaRPr lang="en-US" altLang="zh-CN" dirty="0"/>
              </a:p>
              <a:p>
                <a:pPr>
                  <a:lnSpc>
                    <a:spcPct val="150000"/>
                  </a:lnSpc>
                </a:pPr>
                <a:r>
                  <a:rPr lang="en-US" altLang="zh-CN" dirty="0"/>
                  <a:t>1</a:t>
                </a:r>
                <a:r>
                  <a:rPr lang="zh-CN" altLang="en-US" dirty="0"/>
                  <a:t>）拉普拉斯矩阵是</a:t>
                </a:r>
                <a:r>
                  <a:rPr lang="zh-CN" altLang="en-US" dirty="0">
                    <a:solidFill>
                      <a:srgbClr val="FF0000"/>
                    </a:solidFill>
                  </a:rPr>
                  <a:t>对称矩阵</a:t>
                </a:r>
                <a:r>
                  <a:rPr lang="zh-CN" altLang="en-US" dirty="0"/>
                  <a:t>。</a:t>
                </a:r>
                <a:endParaRPr lang="en-US" altLang="zh-CN" dirty="0"/>
              </a:p>
              <a:p>
                <a:pPr>
                  <a:lnSpc>
                    <a:spcPct val="150000"/>
                  </a:lnSpc>
                </a:pPr>
                <a:r>
                  <a:rPr lang="en-US" altLang="zh-CN" dirty="0"/>
                  <a:t>2</a:t>
                </a:r>
                <a:r>
                  <a:rPr lang="zh-CN" altLang="en-US" dirty="0"/>
                  <a:t>）拉普拉斯矩阵的</a:t>
                </a:r>
                <a:r>
                  <a:rPr lang="zh-CN" altLang="en-US" dirty="0">
                    <a:solidFill>
                      <a:srgbClr val="FF0000"/>
                    </a:solidFill>
                  </a:rPr>
                  <a:t>所有特征值都是实数</a:t>
                </a:r>
                <a:r>
                  <a:rPr lang="zh-CN" altLang="en-US" dirty="0"/>
                  <a:t>。</a:t>
                </a:r>
                <a:endParaRPr lang="en-US" altLang="zh-CN" dirty="0"/>
              </a:p>
              <a:p>
                <a:pPr>
                  <a:lnSpc>
                    <a:spcPct val="150000"/>
                  </a:lnSpc>
                </a:pPr>
                <a:r>
                  <a:rPr lang="en-US" altLang="zh-CN" dirty="0"/>
                  <a:t>3</a:t>
                </a:r>
                <a:r>
                  <a:rPr lang="zh-CN" altLang="en-US" dirty="0"/>
                  <a:t>）拉普拉斯矩阵都是</a:t>
                </a:r>
                <a:r>
                  <a:rPr lang="zh-CN" altLang="en-US" dirty="0">
                    <a:solidFill>
                      <a:srgbClr val="FF0000"/>
                    </a:solidFill>
                  </a:rPr>
                  <a:t>半正定的</a:t>
                </a:r>
                <a:r>
                  <a:rPr lang="zh-CN" altLang="en-US" dirty="0"/>
                  <a:t>，所有</a:t>
                </a:r>
                <a:r>
                  <a:rPr lang="zh-CN" altLang="en-US" dirty="0">
                    <a:solidFill>
                      <a:srgbClr val="FF0000"/>
                    </a:solidFill>
                  </a:rPr>
                  <a:t>特征值都大于等于</a:t>
                </a:r>
                <a:r>
                  <a:rPr lang="en-US" altLang="zh-CN" dirty="0">
                    <a:solidFill>
                      <a:srgbClr val="FF0000"/>
                    </a:solidFill>
                  </a:rPr>
                  <a:t>0</a:t>
                </a:r>
                <a:r>
                  <a:rPr lang="zh-CN" altLang="en-US" dirty="0"/>
                  <a:t>。</a:t>
                </a:r>
                <a:endParaRPr lang="en-US" altLang="zh-CN" dirty="0"/>
              </a:p>
              <a:p>
                <a:pPr>
                  <a:lnSpc>
                    <a:spcPct val="150000"/>
                  </a:lnSpc>
                </a:pPr>
                <a:endParaRPr lang="zh-CN" altLang="en-US" dirty="0"/>
              </a:p>
            </p:txBody>
          </p:sp>
        </mc:Choice>
        <mc:Fallback xmlns="">
          <p:sp>
            <p:nvSpPr>
              <p:cNvPr id="3" name="内容占位符 2">
                <a:extLst>
                  <a:ext uri="{FF2B5EF4-FFF2-40B4-BE49-F238E27FC236}">
                    <a16:creationId xmlns:a16="http://schemas.microsoft.com/office/drawing/2014/main" id="{06C46B6C-B2FB-46D8-87A6-B77EE1A10AD2}"/>
                  </a:ext>
                </a:extLst>
              </p:cNvPr>
              <p:cNvSpPr>
                <a:spLocks noGrp="1" noRot="1" noChangeAspect="1" noMove="1" noResize="1" noEditPoints="1" noAdjustHandles="1" noChangeArrowheads="1" noChangeShapeType="1" noTextEdit="1"/>
              </p:cNvSpPr>
              <p:nvPr>
                <p:ph idx="1"/>
              </p:nvPr>
            </p:nvSpPr>
            <p:spPr>
              <a:xfrm>
                <a:off x="838200" y="1578393"/>
                <a:ext cx="9701463" cy="4351338"/>
              </a:xfrm>
              <a:blipFill>
                <a:blip r:embed="rId2"/>
                <a:stretch>
                  <a:fillRect l="-1131" r="-754"/>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5F574FCB-41FE-486F-A037-766DD41032E4}"/>
              </a:ext>
            </a:extLst>
          </p:cNvPr>
          <p:cNvPicPr>
            <a:picLocks noChangeAspect="1"/>
          </p:cNvPicPr>
          <p:nvPr/>
        </p:nvPicPr>
        <p:blipFill>
          <a:blip r:embed="rId3"/>
          <a:stretch>
            <a:fillRect/>
          </a:stretch>
        </p:blipFill>
        <p:spPr>
          <a:xfrm>
            <a:off x="2428648" y="4745425"/>
            <a:ext cx="7591378" cy="1747450"/>
          </a:xfrm>
          <a:prstGeom prst="rect">
            <a:avLst/>
          </a:prstGeom>
          <a:ln>
            <a:solidFill>
              <a:schemeClr val="accent1"/>
            </a:solidFill>
          </a:ln>
        </p:spPr>
      </p:pic>
      <p:sp>
        <p:nvSpPr>
          <p:cNvPr id="5" name="文本框 4">
            <a:extLst>
              <a:ext uri="{FF2B5EF4-FFF2-40B4-BE49-F238E27FC236}">
                <a16:creationId xmlns:a16="http://schemas.microsoft.com/office/drawing/2014/main" id="{F288800F-7909-4946-9226-A4D6EAEA8FDA}"/>
              </a:ext>
            </a:extLst>
          </p:cNvPr>
          <p:cNvSpPr txBox="1"/>
          <p:nvPr/>
        </p:nvSpPr>
        <p:spPr>
          <a:xfrm>
            <a:off x="10079592" y="5816419"/>
            <a:ext cx="143977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0</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45595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切图</a:t>
            </a:r>
            <a:br>
              <a:rPr lang="en-US" altLang="zh-CN" dirty="0"/>
            </a:br>
            <a:r>
              <a:rPr lang="en-US" altLang="zh-CN" sz="2200" dirty="0"/>
              <a:t>——spectral clustering</a:t>
            </a:r>
            <a:endParaRPr lang="zh-CN" altLang="en-US" sz="2200" dirty="0"/>
          </a:p>
        </p:txBody>
      </p:sp>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709863" y="1690688"/>
            <a:ext cx="5963653" cy="4351338"/>
          </a:xfrm>
        </p:spPr>
        <p:txBody>
          <a:bodyPr>
            <a:normAutofit/>
          </a:bodyPr>
          <a:lstStyle/>
          <a:p>
            <a:pPr>
              <a:lnSpc>
                <a:spcPct val="150000"/>
              </a:lnSpc>
            </a:pPr>
            <a:r>
              <a:rPr lang="zh-CN" altLang="en-US" dirty="0"/>
              <a:t>切图目的：让子图内的点权重和高，子图间的点权重和低。</a:t>
            </a:r>
            <a:endParaRPr lang="en-US" altLang="zh-CN" dirty="0"/>
          </a:p>
          <a:p>
            <a:pPr>
              <a:lnSpc>
                <a:spcPct val="150000"/>
              </a:lnSpc>
            </a:pPr>
            <a:r>
              <a:rPr lang="zh-CN" altLang="en-US" dirty="0"/>
              <a:t>最小化：</a:t>
            </a:r>
            <a:endParaRPr lang="en-US" altLang="zh-CN" dirty="0"/>
          </a:p>
          <a:p>
            <a:pPr>
              <a:lnSpc>
                <a:spcPct val="150000"/>
              </a:lnSpc>
            </a:pPr>
            <a:endParaRPr lang="zh-CN" altLang="en-US" dirty="0"/>
          </a:p>
        </p:txBody>
      </p:sp>
      <p:pic>
        <p:nvPicPr>
          <p:cNvPr id="2050" name="Picture 2" descr="https://images2015.cnblogs.com/blog/1042406/201612/1042406-20161227180625461-1385841797.jpg">
            <a:extLst>
              <a:ext uri="{FF2B5EF4-FFF2-40B4-BE49-F238E27FC236}">
                <a16:creationId xmlns:a16="http://schemas.microsoft.com/office/drawing/2014/main" id="{4F748119-D0EA-4603-947B-575FD78DE1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8159" y="2449010"/>
            <a:ext cx="5219689" cy="2972803"/>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6BE9E602-ABF5-4BE7-B5CA-CD3E9B6770C4}"/>
              </a:ext>
            </a:extLst>
          </p:cNvPr>
          <p:cNvPicPr>
            <a:picLocks noChangeAspect="1"/>
          </p:cNvPicPr>
          <p:nvPr/>
        </p:nvPicPr>
        <p:blipFill>
          <a:blip r:embed="rId3"/>
          <a:stretch>
            <a:fillRect/>
          </a:stretch>
        </p:blipFill>
        <p:spPr>
          <a:xfrm>
            <a:off x="838200" y="3935411"/>
            <a:ext cx="5219689" cy="944944"/>
          </a:xfrm>
          <a:prstGeom prst="rect">
            <a:avLst/>
          </a:prstGeom>
          <a:ln>
            <a:solidFill>
              <a:schemeClr val="accent1"/>
            </a:solidFill>
          </a:ln>
        </p:spPr>
      </p:pic>
    </p:spTree>
    <p:extLst>
      <p:ext uri="{BB962C8B-B14F-4D97-AF65-F5344CB8AC3E}">
        <p14:creationId xmlns:p14="http://schemas.microsoft.com/office/powerpoint/2010/main" val="2105825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切图聚类</a:t>
            </a:r>
            <a:br>
              <a:rPr lang="en-US" altLang="zh-CN" dirty="0"/>
            </a:br>
            <a:r>
              <a:rPr lang="en-US" altLang="zh-CN" sz="2200" dirty="0"/>
              <a:t>——spectral clustering</a:t>
            </a:r>
            <a:endParaRPr lang="zh-CN" altLang="en-US" sz="2200" dirty="0"/>
          </a:p>
        </p:txBody>
      </p:sp>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709863" y="1690688"/>
            <a:ext cx="5963653" cy="4351338"/>
          </a:xfrm>
        </p:spPr>
        <p:txBody>
          <a:bodyPr>
            <a:normAutofit/>
          </a:bodyPr>
          <a:lstStyle/>
          <a:p>
            <a:pPr>
              <a:lnSpc>
                <a:spcPct val="150000"/>
              </a:lnSpc>
            </a:pPr>
            <a:r>
              <a:rPr lang="en-US" altLang="zh-CN" dirty="0" err="1"/>
              <a:t>RatioCut</a:t>
            </a:r>
            <a:r>
              <a:rPr lang="zh-CN" altLang="en-US" dirty="0"/>
              <a:t>切图（同时考虑最大化每个子图的个数）</a:t>
            </a:r>
            <a:endParaRPr lang="en-US" altLang="zh-CN" dirty="0"/>
          </a:p>
          <a:p>
            <a:pPr>
              <a:lnSpc>
                <a:spcPct val="150000"/>
              </a:lnSpc>
            </a:pPr>
            <a:r>
              <a:rPr lang="zh-CN" altLang="en-US" dirty="0"/>
              <a:t>最小化：</a:t>
            </a:r>
            <a:endParaRPr lang="en-US" altLang="zh-CN" dirty="0"/>
          </a:p>
          <a:p>
            <a:pPr>
              <a:lnSpc>
                <a:spcPct val="150000"/>
              </a:lnSpc>
            </a:pPr>
            <a:r>
              <a:rPr lang="en-US" altLang="zh-CN" dirty="0" err="1"/>
              <a:t>Ncut</a:t>
            </a:r>
            <a:r>
              <a:rPr lang="zh-CN" altLang="en-US" dirty="0"/>
              <a:t>切图（同时考虑最大化每个子图的权重和）</a:t>
            </a:r>
            <a:endParaRPr lang="en-US" altLang="zh-CN" dirty="0"/>
          </a:p>
          <a:p>
            <a:pPr>
              <a:lnSpc>
                <a:spcPct val="150000"/>
              </a:lnSpc>
            </a:pPr>
            <a:r>
              <a:rPr lang="zh-CN" altLang="en-US" dirty="0"/>
              <a:t>最小化：</a:t>
            </a:r>
            <a:endParaRPr lang="en-US" altLang="zh-CN" dirty="0"/>
          </a:p>
          <a:p>
            <a:pPr>
              <a:lnSpc>
                <a:spcPct val="150000"/>
              </a:lnSpc>
            </a:pPr>
            <a:endParaRPr lang="zh-CN" altLang="en-US" dirty="0"/>
          </a:p>
        </p:txBody>
      </p:sp>
      <p:pic>
        <p:nvPicPr>
          <p:cNvPr id="2050" name="Picture 2" descr="https://images2015.cnblogs.com/blog/1042406/201612/1042406-20161227180625461-1385841797.jpg">
            <a:extLst>
              <a:ext uri="{FF2B5EF4-FFF2-40B4-BE49-F238E27FC236}">
                <a16:creationId xmlns:a16="http://schemas.microsoft.com/office/drawing/2014/main" id="{4F748119-D0EA-4603-947B-575FD78DE1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8159" y="2449010"/>
            <a:ext cx="5219689" cy="2972803"/>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973604BE-EB9A-4449-8F6D-18614A13475D}"/>
              </a:ext>
            </a:extLst>
          </p:cNvPr>
          <p:cNvPicPr>
            <a:picLocks noChangeAspect="1"/>
          </p:cNvPicPr>
          <p:nvPr/>
        </p:nvPicPr>
        <p:blipFill>
          <a:blip r:embed="rId3"/>
          <a:stretch>
            <a:fillRect/>
          </a:stretch>
        </p:blipFill>
        <p:spPr>
          <a:xfrm>
            <a:off x="2535855" y="3102423"/>
            <a:ext cx="3720565" cy="682584"/>
          </a:xfrm>
          <a:prstGeom prst="rect">
            <a:avLst/>
          </a:prstGeom>
          <a:ln>
            <a:solidFill>
              <a:schemeClr val="accent1"/>
            </a:solidFill>
          </a:ln>
        </p:spPr>
      </p:pic>
      <p:pic>
        <p:nvPicPr>
          <p:cNvPr id="5" name="图片 4">
            <a:extLst>
              <a:ext uri="{FF2B5EF4-FFF2-40B4-BE49-F238E27FC236}">
                <a16:creationId xmlns:a16="http://schemas.microsoft.com/office/drawing/2014/main" id="{B14236C5-EC7E-4AC7-8118-9D28B2251504}"/>
              </a:ext>
            </a:extLst>
          </p:cNvPr>
          <p:cNvPicPr>
            <a:picLocks noChangeAspect="1"/>
          </p:cNvPicPr>
          <p:nvPr/>
        </p:nvPicPr>
        <p:blipFill>
          <a:blip r:embed="rId4"/>
          <a:stretch>
            <a:fillRect/>
          </a:stretch>
        </p:blipFill>
        <p:spPr>
          <a:xfrm>
            <a:off x="2535856" y="5324706"/>
            <a:ext cx="3886252" cy="653152"/>
          </a:xfrm>
          <a:prstGeom prst="rect">
            <a:avLst/>
          </a:prstGeom>
          <a:ln>
            <a:solidFill>
              <a:schemeClr val="accent1"/>
            </a:solidFill>
          </a:ln>
        </p:spPr>
      </p:pic>
    </p:spTree>
    <p:extLst>
      <p:ext uri="{BB962C8B-B14F-4D97-AF65-F5344CB8AC3E}">
        <p14:creationId xmlns:p14="http://schemas.microsoft.com/office/powerpoint/2010/main" val="2617112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切图聚类</a:t>
            </a:r>
            <a:br>
              <a:rPr lang="en-US" altLang="zh-CN" dirty="0"/>
            </a:br>
            <a:r>
              <a:rPr lang="en-US" altLang="zh-CN" sz="2200" dirty="0"/>
              <a:t>——spectral clustering</a:t>
            </a:r>
            <a:endParaRPr lang="zh-CN" altLang="en-US" sz="22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6C46B6C-B2FB-46D8-87A6-B77EE1A10AD2}"/>
                  </a:ext>
                </a:extLst>
              </p:cNvPr>
              <p:cNvSpPr>
                <a:spLocks noGrp="1"/>
              </p:cNvSpPr>
              <p:nvPr>
                <p:ph idx="1"/>
              </p:nvPr>
            </p:nvSpPr>
            <p:spPr>
              <a:xfrm>
                <a:off x="709863" y="1690688"/>
                <a:ext cx="10643937" cy="4351338"/>
              </a:xfrm>
            </p:spPr>
            <p:txBody>
              <a:bodyPr>
                <a:normAutofit fontScale="85000" lnSpcReduction="20000"/>
              </a:bodyPr>
              <a:lstStyle/>
              <a:p>
                <a:pPr>
                  <a:lnSpc>
                    <a:spcPct val="150000"/>
                  </a:lnSpc>
                </a:pPr>
                <a:r>
                  <a:rPr lang="en-US" altLang="zh-CN" dirty="0"/>
                  <a:t>RatioCut</a:t>
                </a:r>
                <a:r>
                  <a:rPr lang="zh-CN" altLang="en-US" dirty="0"/>
                  <a:t>切图（同时考虑最大化每个子图的个数）</a:t>
                </a:r>
                <a:endParaRPr lang="en-US" altLang="zh-CN" dirty="0"/>
              </a:p>
              <a:p>
                <a:pPr>
                  <a:lnSpc>
                    <a:spcPct val="150000"/>
                  </a:lnSpc>
                </a:pPr>
                <a:r>
                  <a:rPr lang="zh-CN" altLang="en-US" dirty="0"/>
                  <a:t>最小化：</a:t>
                </a:r>
                <a:endParaRPr lang="en-US" altLang="zh-CN" dirty="0"/>
              </a:p>
              <a:p>
                <a:pPr>
                  <a:lnSpc>
                    <a:spcPct val="150000"/>
                  </a:lnSpc>
                </a:pPr>
                <a:r>
                  <a:rPr lang="zh-CN" altLang="en-US" dirty="0"/>
                  <a:t>引入指示向量：</a:t>
                </a:r>
                <a14:m>
                  <m:oMath xmlns:m="http://schemas.openxmlformats.org/officeDocument/2006/math">
                    <m:r>
                      <a:rPr lang="pt-BR" altLang="zh-CN" i="1" dirty="0" smtClean="0">
                        <a:latin typeface="Cambria Math" panose="02040503050406030204" pitchFamily="18" charset="0"/>
                      </a:rPr>
                      <m:t>h</m:t>
                    </m:r>
                    <m:r>
                      <a:rPr lang="pt-BR" altLang="zh-CN" i="1" baseline="-25000" dirty="0" smtClean="0">
                        <a:latin typeface="Cambria Math" panose="02040503050406030204" pitchFamily="18" charset="0"/>
                      </a:rPr>
                      <m:t>𝑗</m:t>
                    </m:r>
                    <m:r>
                      <a:rPr lang="pt-BR" altLang="zh-CN" i="1" dirty="0">
                        <a:latin typeface="Cambria Math" panose="02040503050406030204" pitchFamily="18" charset="0"/>
                      </a:rPr>
                      <m:t>=</m:t>
                    </m:r>
                    <m:d>
                      <m:dPr>
                        <m:begChr m:val="{"/>
                        <m:endChr m:val="}"/>
                        <m:ctrlPr>
                          <a:rPr lang="pt-BR" altLang="zh-CN" i="1" dirty="0">
                            <a:latin typeface="Cambria Math" panose="02040503050406030204" pitchFamily="18" charset="0"/>
                          </a:rPr>
                        </m:ctrlPr>
                      </m:dPr>
                      <m:e>
                        <m:r>
                          <a:rPr lang="pt-BR" altLang="zh-CN" i="1" dirty="0">
                            <a:latin typeface="Cambria Math" panose="02040503050406030204" pitchFamily="18" charset="0"/>
                          </a:rPr>
                          <m:t>h</m:t>
                        </m:r>
                        <m:r>
                          <a:rPr lang="pt-BR" altLang="zh-CN" i="1" baseline="-25000" dirty="0">
                            <a:latin typeface="Cambria Math" panose="02040503050406030204" pitchFamily="18" charset="0"/>
                          </a:rPr>
                          <m:t>1</m:t>
                        </m:r>
                        <m:r>
                          <a:rPr lang="pt-BR" altLang="zh-CN" i="1" dirty="0">
                            <a:latin typeface="Cambria Math" panose="02040503050406030204" pitchFamily="18" charset="0"/>
                          </a:rPr>
                          <m:t>,</m:t>
                        </m:r>
                        <m:r>
                          <a:rPr lang="pt-BR" altLang="zh-CN" i="1" dirty="0">
                            <a:latin typeface="Cambria Math" panose="02040503050406030204" pitchFamily="18" charset="0"/>
                          </a:rPr>
                          <m:t>h</m:t>
                        </m:r>
                        <m:r>
                          <a:rPr lang="pt-BR" altLang="zh-CN" i="1" baseline="-25000" dirty="0">
                            <a:latin typeface="Cambria Math" panose="02040503050406030204" pitchFamily="18" charset="0"/>
                          </a:rPr>
                          <m:t>2</m:t>
                        </m:r>
                        <m:r>
                          <a:rPr lang="pt-BR" altLang="zh-CN" i="1" dirty="0">
                            <a:latin typeface="Cambria Math" panose="02040503050406030204" pitchFamily="18" charset="0"/>
                          </a:rPr>
                          <m:t>,..</m:t>
                        </m:r>
                        <m:r>
                          <a:rPr lang="pt-BR" altLang="zh-CN" i="1" dirty="0">
                            <a:latin typeface="Cambria Math" panose="02040503050406030204" pitchFamily="18" charset="0"/>
                          </a:rPr>
                          <m:t>h𝑘</m:t>
                        </m:r>
                      </m:e>
                    </m:d>
                    <m:r>
                      <a:rPr lang="en-US" altLang="zh-CN" b="0" i="1" dirty="0" smtClean="0">
                        <a:latin typeface="Cambria Math" panose="02040503050406030204" pitchFamily="18" charset="0"/>
                      </a:rPr>
                      <m:t>, </m:t>
                    </m:r>
                    <m:r>
                      <a:rPr lang="pt-BR" altLang="zh-CN" i="1" dirty="0">
                        <a:latin typeface="Cambria Math" panose="02040503050406030204" pitchFamily="18" charset="0"/>
                      </a:rPr>
                      <m:t>𝑗</m:t>
                    </m:r>
                    <m:r>
                      <a:rPr lang="pt-BR" altLang="zh-CN" i="1" dirty="0">
                        <a:latin typeface="Cambria Math" panose="02040503050406030204" pitchFamily="18" charset="0"/>
                      </a:rPr>
                      <m:t>=1,2,…,</m:t>
                    </m:r>
                    <m:r>
                      <a:rPr lang="pt-BR" altLang="zh-CN" i="1" dirty="0">
                        <a:latin typeface="Cambria Math" panose="02040503050406030204" pitchFamily="18" charset="0"/>
                      </a:rPr>
                      <m:t>𝑘</m:t>
                    </m:r>
                  </m:oMath>
                </a14:m>
                <a:endParaRPr lang="en-US" altLang="zh-CN" dirty="0"/>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𝑗𝑖</m:t>
                          </m:r>
                        </m:sub>
                      </m:sSub>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m>
                                <m:mPr>
                                  <m:mcs>
                                    <m:mc>
                                      <m:mcPr>
                                        <m:count m:val="2"/>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0</m:t>
                                    </m:r>
                                  </m:e>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𝐴</m:t>
                                        </m:r>
                                      </m:e>
                                      <m:sub>
                                        <m:r>
                                          <a:rPr lang="en-US" altLang="zh-CN" b="0" i="1" smtClean="0">
                                            <a:latin typeface="Cambria Math" panose="02040503050406030204" pitchFamily="18" charset="0"/>
                                            <a:ea typeface="Cambria Math" panose="02040503050406030204" pitchFamily="18" charset="0"/>
                                          </a:rPr>
                                          <m:t>𝑗</m:t>
                                        </m:r>
                                      </m:sub>
                                    </m:sSub>
                                  </m:e>
                                </m:mr>
                              </m:m>
                            </m:e>
                            <m:e>
                              <m:m>
                                <m:mPr>
                                  <m:mcs>
                                    <m:mc>
                                      <m:mcPr>
                                        <m:count m:val="2"/>
                                        <m:mcJc m:val="center"/>
                                      </m:mcPr>
                                    </m:mc>
                                  </m:mcs>
                                  <m:ctrlPr>
                                    <a:rPr lang="en-US" altLang="zh-CN" b="0" i="1" smtClean="0">
                                      <a:latin typeface="Cambria Math" panose="02040503050406030204" pitchFamily="18" charset="0"/>
                                    </a:rPr>
                                  </m:ctrlPr>
                                </m:mPr>
                                <m:mr>
                                  <m:e>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ad>
                                          <m:radPr>
                                            <m:degHide m:val="on"/>
                                            <m:ctrlPr>
                                              <a:rPr lang="en-US" altLang="zh-CN" b="0" i="1" smtClean="0">
                                                <a:latin typeface="Cambria Math" panose="02040503050406030204" pitchFamily="18" charset="0"/>
                                              </a:rPr>
                                            </m:ctrlPr>
                                          </m:radPr>
                                          <m:deg/>
                                          <m:e>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𝑗</m:t>
                                                    </m:r>
                                                  </m:sub>
                                                </m:sSub>
                                              </m:e>
                                            </m:d>
                                          </m:e>
                                        </m:rad>
                                      </m:den>
                                    </m:f>
                                  </m:e>
                                  <m:e>
                                    <m:sSub>
                                      <m:sSubPr>
                                        <m:ctrlPr>
                                          <a:rPr lang="en-US" altLang="zh-CN" i="1">
                                            <a:latin typeface="Cambria Math" panose="02040503050406030204" pitchFamily="18" charset="0"/>
                                          </a:rPr>
                                        </m:ctrlPr>
                                      </m:sSubPr>
                                      <m:e>
                                        <m:r>
                                          <a:rPr lang="en-US" altLang="zh-CN" i="1">
                                            <a:latin typeface="Cambria Math" panose="02040503050406030204" pitchFamily="18" charset="0"/>
                                          </a:rPr>
                                          <m:t>𝑣</m:t>
                                        </m:r>
                                      </m:e>
                                      <m:sub>
                                        <m:r>
                                          <a:rPr lang="en-US" altLang="zh-CN" i="1">
                                            <a:latin typeface="Cambria Math" panose="02040503050406030204" pitchFamily="18" charset="0"/>
                                          </a:rPr>
                                          <m:t>𝑖</m:t>
                                        </m:r>
                                      </m:sub>
                                    </m:sSub>
                                    <m:r>
                                      <a:rPr lang="en-US" altLang="zh-CN"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𝐴</m:t>
                                        </m:r>
                                      </m:e>
                                      <m:sub>
                                        <m:r>
                                          <a:rPr lang="en-US" altLang="zh-CN" i="1">
                                            <a:latin typeface="Cambria Math" panose="02040503050406030204" pitchFamily="18" charset="0"/>
                                            <a:ea typeface="Cambria Math" panose="02040503050406030204" pitchFamily="18" charset="0"/>
                                          </a:rPr>
                                          <m:t>𝑗</m:t>
                                        </m:r>
                                      </m:sub>
                                    </m:sSub>
                                  </m:e>
                                </m:mr>
                              </m:m>
                            </m:e>
                          </m:eqArr>
                        </m:e>
                      </m:d>
                    </m:oMath>
                  </m:oMathPara>
                </a14:m>
                <a:endParaRPr lang="zh-CN" altLang="en-US" dirty="0"/>
              </a:p>
            </p:txBody>
          </p:sp>
        </mc:Choice>
        <mc:Fallback xmlns="">
          <p:sp>
            <p:nvSpPr>
              <p:cNvPr id="3" name="内容占位符 2">
                <a:extLst>
                  <a:ext uri="{FF2B5EF4-FFF2-40B4-BE49-F238E27FC236}">
                    <a16:creationId xmlns:a16="http://schemas.microsoft.com/office/drawing/2014/main" id="{06C46B6C-B2FB-46D8-87A6-B77EE1A10AD2}"/>
                  </a:ext>
                </a:extLst>
              </p:cNvPr>
              <p:cNvSpPr>
                <a:spLocks noGrp="1" noRot="1" noChangeAspect="1" noMove="1" noResize="1" noEditPoints="1" noAdjustHandles="1" noChangeArrowheads="1" noChangeShapeType="1" noTextEdit="1"/>
              </p:cNvSpPr>
              <p:nvPr>
                <p:ph idx="1"/>
              </p:nvPr>
            </p:nvSpPr>
            <p:spPr>
              <a:xfrm>
                <a:off x="709863" y="1690688"/>
                <a:ext cx="10643937" cy="4351338"/>
              </a:xfrm>
              <a:blipFill>
                <a:blip r:embed="rId2"/>
                <a:stretch>
                  <a:fillRect l="-744"/>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973604BE-EB9A-4449-8F6D-18614A13475D}"/>
              </a:ext>
            </a:extLst>
          </p:cNvPr>
          <p:cNvPicPr>
            <a:picLocks noChangeAspect="1"/>
          </p:cNvPicPr>
          <p:nvPr/>
        </p:nvPicPr>
        <p:blipFill>
          <a:blip r:embed="rId3"/>
          <a:stretch>
            <a:fillRect/>
          </a:stretch>
        </p:blipFill>
        <p:spPr>
          <a:xfrm>
            <a:off x="2375435" y="2211105"/>
            <a:ext cx="3720565" cy="682584"/>
          </a:xfrm>
          <a:prstGeom prst="rect">
            <a:avLst/>
          </a:prstGeom>
          <a:ln>
            <a:solidFill>
              <a:schemeClr val="accent1"/>
            </a:solidFill>
          </a:ln>
        </p:spPr>
      </p:pic>
    </p:spTree>
    <p:extLst>
      <p:ext uri="{BB962C8B-B14F-4D97-AF65-F5344CB8AC3E}">
        <p14:creationId xmlns:p14="http://schemas.microsoft.com/office/powerpoint/2010/main" val="3883060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切图聚类</a:t>
            </a:r>
            <a:br>
              <a:rPr lang="en-US" altLang="zh-CN" dirty="0"/>
            </a:br>
            <a:r>
              <a:rPr lang="en-US" altLang="zh-CN" sz="2200" dirty="0"/>
              <a:t>——spectral clustering</a:t>
            </a:r>
            <a:endParaRPr lang="zh-CN" altLang="en-US" sz="2200" dirty="0"/>
          </a:p>
        </p:txBody>
      </p:sp>
      <p:pic>
        <p:nvPicPr>
          <p:cNvPr id="5" name="内容占位符 4">
            <a:extLst>
              <a:ext uri="{FF2B5EF4-FFF2-40B4-BE49-F238E27FC236}">
                <a16:creationId xmlns:a16="http://schemas.microsoft.com/office/drawing/2014/main" id="{2204AA33-B4C0-430E-B362-B6D0A84AAEC8}"/>
              </a:ext>
            </a:extLst>
          </p:cNvPr>
          <p:cNvPicPr>
            <a:picLocks noGrp="1" noChangeAspect="1"/>
          </p:cNvPicPr>
          <p:nvPr>
            <p:ph idx="1"/>
          </p:nvPr>
        </p:nvPicPr>
        <p:blipFill>
          <a:blip r:embed="rId2"/>
          <a:stretch>
            <a:fillRect/>
          </a:stretch>
        </p:blipFill>
        <p:spPr>
          <a:xfrm>
            <a:off x="924344" y="1713300"/>
            <a:ext cx="6618493" cy="3431399"/>
          </a:xfrm>
          <a:prstGeom prst="rect">
            <a:avLst/>
          </a:prstGeom>
          <a:ln>
            <a:solidFill>
              <a:schemeClr val="accent1"/>
            </a:solidFill>
          </a:ln>
        </p:spPr>
      </p:pic>
      <p:pic>
        <p:nvPicPr>
          <p:cNvPr id="6" name="图片 5">
            <a:extLst>
              <a:ext uri="{FF2B5EF4-FFF2-40B4-BE49-F238E27FC236}">
                <a16:creationId xmlns:a16="http://schemas.microsoft.com/office/drawing/2014/main" id="{6F7BC078-BADF-4784-9999-51D3C6D64449}"/>
              </a:ext>
            </a:extLst>
          </p:cNvPr>
          <p:cNvPicPr>
            <a:picLocks noChangeAspect="1"/>
          </p:cNvPicPr>
          <p:nvPr/>
        </p:nvPicPr>
        <p:blipFill>
          <a:blip r:embed="rId3"/>
          <a:stretch>
            <a:fillRect/>
          </a:stretch>
        </p:blipFill>
        <p:spPr>
          <a:xfrm>
            <a:off x="924344" y="5561759"/>
            <a:ext cx="6871401" cy="698787"/>
          </a:xfrm>
          <a:prstGeom prst="rect">
            <a:avLst/>
          </a:prstGeom>
          <a:ln>
            <a:solidFill>
              <a:schemeClr val="accent1"/>
            </a:solidFill>
          </a:ln>
        </p:spPr>
      </p:pic>
    </p:spTree>
    <p:extLst>
      <p:ext uri="{BB962C8B-B14F-4D97-AF65-F5344CB8AC3E}">
        <p14:creationId xmlns:p14="http://schemas.microsoft.com/office/powerpoint/2010/main" val="2794382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切图聚类</a:t>
            </a:r>
            <a:br>
              <a:rPr lang="en-US" altLang="zh-CN" dirty="0"/>
            </a:br>
            <a:r>
              <a:rPr lang="en-US" altLang="zh-CN" sz="2200" dirty="0"/>
              <a:t>——spectral clustering</a:t>
            </a:r>
            <a:endParaRPr lang="zh-CN" altLang="en-US" sz="2200" dirty="0"/>
          </a:p>
        </p:txBody>
      </p:sp>
      <p:pic>
        <p:nvPicPr>
          <p:cNvPr id="8" name="内容占位符 7">
            <a:extLst>
              <a:ext uri="{FF2B5EF4-FFF2-40B4-BE49-F238E27FC236}">
                <a16:creationId xmlns:a16="http://schemas.microsoft.com/office/drawing/2014/main" id="{C52C8E8F-9291-4493-B881-A61B4E829A59}"/>
              </a:ext>
            </a:extLst>
          </p:cNvPr>
          <p:cNvPicPr>
            <a:picLocks noGrp="1" noChangeAspect="1"/>
          </p:cNvPicPr>
          <p:nvPr>
            <p:ph idx="1"/>
          </p:nvPr>
        </p:nvPicPr>
        <p:blipFill>
          <a:blip r:embed="rId2"/>
          <a:stretch>
            <a:fillRect/>
          </a:stretch>
        </p:blipFill>
        <p:spPr>
          <a:xfrm>
            <a:off x="3826681" y="1919305"/>
            <a:ext cx="4538638" cy="682421"/>
          </a:xfrm>
          <a:prstGeom prst="rect">
            <a:avLst/>
          </a:prstGeom>
          <a:ln>
            <a:solidFill>
              <a:schemeClr val="accent1"/>
            </a:solidFill>
          </a:ln>
        </p:spPr>
      </p:pic>
      <p:sp>
        <p:nvSpPr>
          <p:cNvPr id="9" name="文本框 8">
            <a:extLst>
              <a:ext uri="{FF2B5EF4-FFF2-40B4-BE49-F238E27FC236}">
                <a16:creationId xmlns:a16="http://schemas.microsoft.com/office/drawing/2014/main" id="{CC4FF6CA-28F3-4695-898D-B830FCC65B50}"/>
              </a:ext>
            </a:extLst>
          </p:cNvPr>
          <p:cNvSpPr txBox="1"/>
          <p:nvPr/>
        </p:nvSpPr>
        <p:spPr>
          <a:xfrm>
            <a:off x="966538" y="1919305"/>
            <a:ext cx="9364578" cy="3323987"/>
          </a:xfrm>
          <a:prstGeom prst="rect">
            <a:avLst/>
          </a:prstGeom>
          <a:noFill/>
        </p:spPr>
        <p:txBody>
          <a:bodyPr wrap="square" rtlCol="0">
            <a:spAutoFit/>
          </a:bodyPr>
          <a:lstStyle/>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最终目的：</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找到最小的</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个特征值所对应的特征向量，组成</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H</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，标准化处理。</a:t>
            </a:r>
            <a:endPar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然后用传统聚类方法（如</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K-means</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）对</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H</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的行向量进行聚类。</a:t>
            </a:r>
          </a:p>
        </p:txBody>
      </p:sp>
    </p:spTree>
    <p:extLst>
      <p:ext uri="{BB962C8B-B14F-4D97-AF65-F5344CB8AC3E}">
        <p14:creationId xmlns:p14="http://schemas.microsoft.com/office/powerpoint/2010/main" val="3164726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算法流程</a:t>
            </a:r>
          </a:p>
        </p:txBody>
      </p:sp>
      <p:sp>
        <p:nvSpPr>
          <p:cNvPr id="8" name="平行四边形 7">
            <a:extLst>
              <a:ext uri="{FF2B5EF4-FFF2-40B4-BE49-F238E27FC236}">
                <a16:creationId xmlns:a16="http://schemas.microsoft.com/office/drawing/2014/main" id="{FED93630-DC35-4D7C-AF02-5F3AE271F181}"/>
              </a:ext>
            </a:extLst>
          </p:cNvPr>
          <p:cNvSpPr/>
          <p:nvPr/>
        </p:nvSpPr>
        <p:spPr>
          <a:xfrm>
            <a:off x="850232" y="1485231"/>
            <a:ext cx="5245768" cy="1221415"/>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输入样本集</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D</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，降维后的维度</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1</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，聚类后的维度</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2</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 </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9" name="矩形 8">
            <a:extLst>
              <a:ext uri="{FF2B5EF4-FFF2-40B4-BE49-F238E27FC236}">
                <a16:creationId xmlns:a16="http://schemas.microsoft.com/office/drawing/2014/main" id="{0A7F57E3-94A4-45DB-98D1-DE90F3F34A5B}"/>
              </a:ext>
            </a:extLst>
          </p:cNvPr>
          <p:cNvSpPr/>
          <p:nvPr/>
        </p:nvSpPr>
        <p:spPr>
          <a:xfrm>
            <a:off x="1844840" y="2985837"/>
            <a:ext cx="2935705" cy="8863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构建相似矩阵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S</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1" name="矩形 10">
            <a:extLst>
              <a:ext uri="{FF2B5EF4-FFF2-40B4-BE49-F238E27FC236}">
                <a16:creationId xmlns:a16="http://schemas.microsoft.com/office/drawing/2014/main" id="{EC5001EF-184E-4BDF-A8FF-DF9AA00EEEEE}"/>
              </a:ext>
            </a:extLst>
          </p:cNvPr>
          <p:cNvSpPr/>
          <p:nvPr/>
        </p:nvSpPr>
        <p:spPr>
          <a:xfrm>
            <a:off x="1844839" y="4242004"/>
            <a:ext cx="2935705" cy="8863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计算邻接矩阵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W</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，构建度矩阵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D</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2" name="矩形 11">
            <a:extLst>
              <a:ext uri="{FF2B5EF4-FFF2-40B4-BE49-F238E27FC236}">
                <a16:creationId xmlns:a16="http://schemas.microsoft.com/office/drawing/2014/main" id="{D1CEB602-7403-4673-BBDF-142B6EB05DAF}"/>
              </a:ext>
            </a:extLst>
          </p:cNvPr>
          <p:cNvSpPr/>
          <p:nvPr/>
        </p:nvSpPr>
        <p:spPr>
          <a:xfrm>
            <a:off x="1844838" y="5498171"/>
            <a:ext cx="2935705" cy="8863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计算拉普拉斯矩阵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L</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3" name="矩形 12">
            <a:extLst>
              <a:ext uri="{FF2B5EF4-FFF2-40B4-BE49-F238E27FC236}">
                <a16:creationId xmlns:a16="http://schemas.microsoft.com/office/drawing/2014/main" id="{185F2ADD-2E49-4141-BD28-462610705B5F}"/>
              </a:ext>
            </a:extLst>
          </p:cNvPr>
          <p:cNvSpPr/>
          <p:nvPr/>
        </p:nvSpPr>
        <p:spPr>
          <a:xfrm>
            <a:off x="7636039" y="919707"/>
            <a:ext cx="3689684" cy="8863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构建标准化后的拉普拉斯矩阵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D</a:t>
            </a:r>
            <a:r>
              <a:rPr kumimoji="0" lang="en-US" altLang="zh-CN" sz="2800" b="0" i="0" u="none" strike="noStrike" kern="1200" cap="none" spc="0" normalizeH="0" baseline="30000" noProof="0" dirty="0">
                <a:ln>
                  <a:noFill/>
                </a:ln>
                <a:solidFill>
                  <a:prstClr val="black"/>
                </a:solidFill>
                <a:effectLst/>
                <a:uLnTx/>
                <a:uFillTx/>
                <a:latin typeface="等线" panose="020F0502020204030204"/>
                <a:ea typeface="等线" panose="02010600030101010101" pitchFamily="2" charset="-122"/>
                <a:cs typeface="+mn-cs"/>
              </a:rPr>
              <a:t>-1/2</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LD</a:t>
            </a:r>
            <a:r>
              <a:rPr kumimoji="0" lang="en-US" altLang="zh-CN" sz="2800" b="0" i="0" u="none" strike="noStrike" kern="1200" cap="none" spc="0" normalizeH="0" baseline="30000" noProof="0" dirty="0">
                <a:ln>
                  <a:noFill/>
                </a:ln>
                <a:solidFill>
                  <a:prstClr val="black"/>
                </a:solidFill>
                <a:effectLst/>
                <a:uLnTx/>
                <a:uFillTx/>
                <a:latin typeface="等线" panose="020F0502020204030204"/>
                <a:ea typeface="等线" panose="02010600030101010101" pitchFamily="2" charset="-122"/>
                <a:cs typeface="+mn-cs"/>
              </a:rPr>
              <a:t>-1/2</a:t>
            </a:r>
            <a:endParaRPr kumimoji="0" lang="zh-CN" altLang="en-US" sz="2800" b="0" i="0" u="none" strike="noStrike" kern="1200" cap="none" spc="0" normalizeH="0" baseline="3000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矩形 13">
            <a:extLst>
              <a:ext uri="{FF2B5EF4-FFF2-40B4-BE49-F238E27FC236}">
                <a16:creationId xmlns:a16="http://schemas.microsoft.com/office/drawing/2014/main" id="{41FA4B5A-4BC6-4347-A52E-A24B0CA7916C}"/>
              </a:ext>
            </a:extLst>
          </p:cNvPr>
          <p:cNvSpPr/>
          <p:nvPr/>
        </p:nvSpPr>
        <p:spPr>
          <a:xfrm>
            <a:off x="7210924" y="2139656"/>
            <a:ext cx="4547936" cy="8863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计算</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D</a:t>
            </a:r>
            <a:r>
              <a:rPr kumimoji="0" lang="en-US" altLang="zh-CN" sz="2800" b="0" i="0" u="none" strike="noStrike" kern="1200" cap="none" spc="0" normalizeH="0" baseline="30000" noProof="0" dirty="0">
                <a:ln>
                  <a:noFill/>
                </a:ln>
                <a:solidFill>
                  <a:prstClr val="black"/>
                </a:solidFill>
                <a:effectLst/>
                <a:uLnTx/>
                <a:uFillTx/>
                <a:latin typeface="等线" panose="020F0502020204030204"/>
                <a:ea typeface="等线" panose="02010600030101010101" pitchFamily="2" charset="-122"/>
                <a:cs typeface="+mn-cs"/>
              </a:rPr>
              <a:t>-1/2</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LD</a:t>
            </a:r>
            <a:r>
              <a:rPr kumimoji="0" lang="en-US" altLang="zh-CN" sz="2800" b="0" i="0" u="none" strike="noStrike" kern="1200" cap="none" spc="0" normalizeH="0" baseline="30000" noProof="0" dirty="0">
                <a:ln>
                  <a:noFill/>
                </a:ln>
                <a:solidFill>
                  <a:prstClr val="black"/>
                </a:solidFill>
                <a:effectLst/>
                <a:uLnTx/>
                <a:uFillTx/>
                <a:latin typeface="等线" panose="020F0502020204030204"/>
                <a:ea typeface="等线" panose="02010600030101010101" pitchFamily="2" charset="-122"/>
                <a:cs typeface="+mn-cs"/>
              </a:rPr>
              <a:t>-1/2</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最小的</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1</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个特征值所对应的特征向量</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f</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5" name="矩形 14">
            <a:extLst>
              <a:ext uri="{FF2B5EF4-FFF2-40B4-BE49-F238E27FC236}">
                <a16:creationId xmlns:a16="http://schemas.microsoft.com/office/drawing/2014/main" id="{B0F22813-D901-48AF-B68E-AA8D52770131}"/>
              </a:ext>
            </a:extLst>
          </p:cNvPr>
          <p:cNvSpPr/>
          <p:nvPr/>
        </p:nvSpPr>
        <p:spPr>
          <a:xfrm>
            <a:off x="7206914" y="3359604"/>
            <a:ext cx="4547936" cy="13255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将对应的特征向量</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f</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组成的矩阵按行标准化，最终组成</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n</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k1</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的特征矩阵</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F</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cxnSp>
        <p:nvCxnSpPr>
          <p:cNvPr id="16" name="直接箭头连接符 15">
            <a:extLst>
              <a:ext uri="{FF2B5EF4-FFF2-40B4-BE49-F238E27FC236}">
                <a16:creationId xmlns:a16="http://schemas.microsoft.com/office/drawing/2014/main" id="{D00A399B-A403-457C-9E36-395FF9659A71}"/>
              </a:ext>
            </a:extLst>
          </p:cNvPr>
          <p:cNvCxnSpPr>
            <a:cxnSpLocks/>
            <a:stCxn id="8" idx="3"/>
            <a:endCxn id="9" idx="0"/>
          </p:cNvCxnSpPr>
          <p:nvPr/>
        </p:nvCxnSpPr>
        <p:spPr>
          <a:xfrm flipH="1">
            <a:off x="3312693" y="2706646"/>
            <a:ext cx="7746" cy="279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BEDDC480-408C-4563-B24E-039ECAA7B6F5}"/>
              </a:ext>
            </a:extLst>
          </p:cNvPr>
          <p:cNvCxnSpPr>
            <a:cxnSpLocks/>
            <a:stCxn id="9" idx="2"/>
            <a:endCxn id="11" idx="0"/>
          </p:cNvCxnSpPr>
          <p:nvPr/>
        </p:nvCxnSpPr>
        <p:spPr>
          <a:xfrm flipH="1">
            <a:off x="3312692" y="3872163"/>
            <a:ext cx="1" cy="369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6F7D2E45-BB8B-4A2E-809B-C90740561359}"/>
              </a:ext>
            </a:extLst>
          </p:cNvPr>
          <p:cNvCxnSpPr>
            <a:cxnSpLocks/>
            <a:stCxn id="11" idx="2"/>
            <a:endCxn id="12" idx="0"/>
          </p:cNvCxnSpPr>
          <p:nvPr/>
        </p:nvCxnSpPr>
        <p:spPr>
          <a:xfrm flipH="1">
            <a:off x="3312691" y="5128330"/>
            <a:ext cx="1" cy="369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1E6E29EE-79C7-44C3-85DF-760A35A17FB9}"/>
              </a:ext>
            </a:extLst>
          </p:cNvPr>
          <p:cNvCxnSpPr>
            <a:cxnSpLocks/>
            <a:stCxn id="13" idx="2"/>
            <a:endCxn id="14" idx="0"/>
          </p:cNvCxnSpPr>
          <p:nvPr/>
        </p:nvCxnSpPr>
        <p:spPr>
          <a:xfrm>
            <a:off x="9480881" y="1806033"/>
            <a:ext cx="4011" cy="333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D30D0EE0-C02B-4DA0-AAD4-227EB00E8F25}"/>
              </a:ext>
            </a:extLst>
          </p:cNvPr>
          <p:cNvCxnSpPr>
            <a:cxnSpLocks/>
            <a:stCxn id="14" idx="2"/>
            <a:endCxn id="15" idx="0"/>
          </p:cNvCxnSpPr>
          <p:nvPr/>
        </p:nvCxnSpPr>
        <p:spPr>
          <a:xfrm flipH="1">
            <a:off x="9480882" y="3025982"/>
            <a:ext cx="4010" cy="333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矩形 30">
            <a:extLst>
              <a:ext uri="{FF2B5EF4-FFF2-40B4-BE49-F238E27FC236}">
                <a16:creationId xmlns:a16="http://schemas.microsoft.com/office/drawing/2014/main" id="{F88D47DF-9B8C-4ACB-9C69-C4E5F03E3151}"/>
              </a:ext>
            </a:extLst>
          </p:cNvPr>
          <p:cNvSpPr/>
          <p:nvPr/>
        </p:nvSpPr>
        <p:spPr>
          <a:xfrm>
            <a:off x="7216940" y="4987924"/>
            <a:ext cx="4537863" cy="72306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对</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F</a:t>
            </a: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的每一行进行聚类</a:t>
            </a:r>
          </a:p>
        </p:txBody>
      </p:sp>
      <p:sp>
        <p:nvSpPr>
          <p:cNvPr id="32" name="矩形 31">
            <a:extLst>
              <a:ext uri="{FF2B5EF4-FFF2-40B4-BE49-F238E27FC236}">
                <a16:creationId xmlns:a16="http://schemas.microsoft.com/office/drawing/2014/main" id="{21D7E7A3-882B-4885-90DA-878563F8B8BA}"/>
              </a:ext>
            </a:extLst>
          </p:cNvPr>
          <p:cNvSpPr/>
          <p:nvPr/>
        </p:nvSpPr>
        <p:spPr>
          <a:xfrm>
            <a:off x="7222956" y="5938293"/>
            <a:ext cx="4537863" cy="72306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得到簇划分</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C(c</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1</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,c</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2</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,…c</a:t>
            </a:r>
            <a:r>
              <a:rPr kumimoji="0" lang="en-US" altLang="zh-CN" sz="2800" b="0" i="0" u="none" strike="noStrike" kern="1200" cap="none" spc="0" normalizeH="0" baseline="-25000" noProof="0" dirty="0">
                <a:ln>
                  <a:noFill/>
                </a:ln>
                <a:solidFill>
                  <a:prstClr val="black"/>
                </a:solidFill>
                <a:effectLst/>
                <a:uLnTx/>
                <a:uFillTx/>
                <a:latin typeface="等线" panose="020F0502020204030204"/>
                <a:ea typeface="等线" panose="02010600030101010101" pitchFamily="2" charset="-122"/>
                <a:cs typeface="+mn-cs"/>
              </a:rPr>
              <a:t>k2</a:t>
            </a:r>
            <a:r>
              <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endParaRPr kumimoji="0" lang="zh-CN" altLang="en-US"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cxnSp>
        <p:nvCxnSpPr>
          <p:cNvPr id="33" name="直接箭头连接符 32">
            <a:extLst>
              <a:ext uri="{FF2B5EF4-FFF2-40B4-BE49-F238E27FC236}">
                <a16:creationId xmlns:a16="http://schemas.microsoft.com/office/drawing/2014/main" id="{F37665EA-E264-454E-9F0F-6B1D88F1528E}"/>
              </a:ext>
            </a:extLst>
          </p:cNvPr>
          <p:cNvCxnSpPr>
            <a:cxnSpLocks/>
            <a:stCxn id="15" idx="2"/>
            <a:endCxn id="31" idx="0"/>
          </p:cNvCxnSpPr>
          <p:nvPr/>
        </p:nvCxnSpPr>
        <p:spPr>
          <a:xfrm>
            <a:off x="9480882" y="4685167"/>
            <a:ext cx="4990" cy="302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5109C8EC-1A2E-4CEF-8352-DF94494D007B}"/>
              </a:ext>
            </a:extLst>
          </p:cNvPr>
          <p:cNvCxnSpPr>
            <a:cxnSpLocks/>
            <a:stCxn id="31" idx="2"/>
            <a:endCxn id="32" idx="0"/>
          </p:cNvCxnSpPr>
          <p:nvPr/>
        </p:nvCxnSpPr>
        <p:spPr>
          <a:xfrm>
            <a:off x="9485872" y="5710990"/>
            <a:ext cx="6016" cy="2273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3" name="连接符: 肘形 2052">
            <a:extLst>
              <a:ext uri="{FF2B5EF4-FFF2-40B4-BE49-F238E27FC236}">
                <a16:creationId xmlns:a16="http://schemas.microsoft.com/office/drawing/2014/main" id="{49A78D36-2516-4428-BC32-B17D122427ED}"/>
              </a:ext>
            </a:extLst>
          </p:cNvPr>
          <p:cNvCxnSpPr>
            <a:stCxn id="12" idx="2"/>
            <a:endCxn id="13" idx="0"/>
          </p:cNvCxnSpPr>
          <p:nvPr/>
        </p:nvCxnSpPr>
        <p:spPr>
          <a:xfrm rot="5400000" flipH="1" flipV="1">
            <a:off x="3664391" y="568007"/>
            <a:ext cx="5464790" cy="6168190"/>
          </a:xfrm>
          <a:prstGeom prst="bentConnector5">
            <a:avLst>
              <a:gd name="adj1" fmla="val -4183"/>
              <a:gd name="adj2" fmla="val 46944"/>
              <a:gd name="adj3" fmla="val 10418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8579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C508F1-AFCD-4BB8-88B9-CC34F1ABE617}"/>
              </a:ext>
            </a:extLst>
          </p:cNvPr>
          <p:cNvSpPr>
            <a:spLocks noGrp="1"/>
          </p:cNvSpPr>
          <p:nvPr>
            <p:ph type="title"/>
          </p:nvPr>
        </p:nvSpPr>
        <p:spPr/>
        <p:txBody>
          <a:bodyPr/>
          <a:lstStyle/>
          <a:p>
            <a:r>
              <a:rPr lang="zh-CN" altLang="en-US" dirty="0"/>
              <a:t>谱聚类</a:t>
            </a:r>
            <a:r>
              <a:rPr lang="en-US" altLang="zh-CN" dirty="0"/>
              <a:t>——</a:t>
            </a:r>
            <a:r>
              <a:rPr lang="zh-CN" altLang="en-US" dirty="0"/>
              <a:t>优缺点</a:t>
            </a:r>
          </a:p>
        </p:txBody>
      </p:sp>
      <p:sp>
        <p:nvSpPr>
          <p:cNvPr id="7" name="内容占位符 6">
            <a:extLst>
              <a:ext uri="{FF2B5EF4-FFF2-40B4-BE49-F238E27FC236}">
                <a16:creationId xmlns:a16="http://schemas.microsoft.com/office/drawing/2014/main" id="{DF72E334-3770-4267-BAFE-E019806B0096}"/>
              </a:ext>
            </a:extLst>
          </p:cNvPr>
          <p:cNvSpPr>
            <a:spLocks noGrp="1"/>
          </p:cNvSpPr>
          <p:nvPr>
            <p:ph idx="1"/>
          </p:nvPr>
        </p:nvSpPr>
        <p:spPr/>
        <p:txBody>
          <a:bodyPr>
            <a:normAutofit fontScale="92500" lnSpcReduction="20000"/>
          </a:bodyPr>
          <a:lstStyle/>
          <a:p>
            <a:pPr>
              <a:lnSpc>
                <a:spcPct val="150000"/>
              </a:lnSpc>
            </a:pPr>
            <a:r>
              <a:rPr lang="zh-CN" altLang="en-US" dirty="0"/>
              <a:t>谱聚类的优点有：</a:t>
            </a:r>
            <a:endParaRPr lang="en-US" altLang="zh-CN" dirty="0"/>
          </a:p>
          <a:p>
            <a:pPr>
              <a:lnSpc>
                <a:spcPct val="150000"/>
              </a:lnSpc>
            </a:pPr>
            <a:r>
              <a:rPr lang="en-US" altLang="zh-CN" dirty="0"/>
              <a:t>1. </a:t>
            </a:r>
            <a:r>
              <a:rPr lang="zh-CN" altLang="en-US" dirty="0"/>
              <a:t>便于处理稀疏数据的聚类。</a:t>
            </a:r>
            <a:endParaRPr lang="en-US" altLang="zh-CN" dirty="0"/>
          </a:p>
          <a:p>
            <a:pPr>
              <a:lnSpc>
                <a:spcPct val="150000"/>
              </a:lnSpc>
            </a:pPr>
            <a:r>
              <a:rPr lang="en-US" altLang="zh-CN" dirty="0"/>
              <a:t>2. </a:t>
            </a:r>
            <a:r>
              <a:rPr lang="zh-CN" altLang="en-US" dirty="0"/>
              <a:t>相比传统聚类，由于使用了降维，因此处理高维数据聚类时复杂度较好。</a:t>
            </a:r>
            <a:endParaRPr lang="en-US" altLang="zh-CN" dirty="0"/>
          </a:p>
          <a:p>
            <a:pPr>
              <a:lnSpc>
                <a:spcPct val="150000"/>
              </a:lnSpc>
            </a:pPr>
            <a:r>
              <a:rPr lang="zh-CN" altLang="en-US" dirty="0"/>
              <a:t>谱聚类的缺点有：</a:t>
            </a:r>
            <a:endParaRPr lang="en-US" altLang="zh-CN" dirty="0"/>
          </a:p>
          <a:p>
            <a:pPr>
              <a:lnSpc>
                <a:spcPct val="150000"/>
              </a:lnSpc>
            </a:pPr>
            <a:r>
              <a:rPr lang="en-US" altLang="zh-CN" dirty="0"/>
              <a:t>1. </a:t>
            </a:r>
            <a:r>
              <a:rPr lang="zh-CN" altLang="en-US" dirty="0"/>
              <a:t>若最终聚类的维度非常高，会导致运行速度和聚类效果都不好。</a:t>
            </a:r>
            <a:endParaRPr lang="en-US" altLang="zh-CN" dirty="0"/>
          </a:p>
          <a:p>
            <a:pPr>
              <a:lnSpc>
                <a:spcPct val="150000"/>
              </a:lnSpc>
            </a:pPr>
            <a:r>
              <a:rPr lang="en-US" altLang="zh-CN" dirty="0"/>
              <a:t>2. </a:t>
            </a:r>
            <a:r>
              <a:rPr lang="zh-CN" altLang="en-US" dirty="0"/>
              <a:t>聚类效果依赖于相似矩阵。</a:t>
            </a:r>
            <a:endParaRPr lang="en-US" altLang="zh-CN" dirty="0"/>
          </a:p>
          <a:p>
            <a:pPr>
              <a:lnSpc>
                <a:spcPct val="150000"/>
              </a:lnSpc>
            </a:pPr>
            <a:endParaRPr lang="zh-CN" altLang="en-US" dirty="0"/>
          </a:p>
        </p:txBody>
      </p:sp>
    </p:spTree>
    <p:extLst>
      <p:ext uri="{BB962C8B-B14F-4D97-AF65-F5344CB8AC3E}">
        <p14:creationId xmlns:p14="http://schemas.microsoft.com/office/powerpoint/2010/main" val="4122418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686514-7EB2-4D11-8376-57424A7F3CEE}"/>
              </a:ext>
            </a:extLst>
          </p:cNvPr>
          <p:cNvSpPr>
            <a:spLocks noGrp="1"/>
          </p:cNvSpPr>
          <p:nvPr>
            <p:ph type="title"/>
          </p:nvPr>
        </p:nvSpPr>
        <p:spPr/>
        <p:txBody>
          <a:bodyPr/>
          <a:lstStyle/>
          <a:p>
            <a:r>
              <a:rPr lang="zh-CN" altLang="en-US" dirty="0"/>
              <a:t>定义</a:t>
            </a:r>
            <a:r>
              <a:rPr lang="en-US" altLang="zh-CN" dirty="0"/>
              <a:t>Definition</a:t>
            </a:r>
            <a:endParaRPr lang="zh-CN" altLang="en-US" dirty="0"/>
          </a:p>
        </p:txBody>
      </p:sp>
      <p:sp>
        <p:nvSpPr>
          <p:cNvPr id="3" name="内容占位符 2">
            <a:extLst>
              <a:ext uri="{FF2B5EF4-FFF2-40B4-BE49-F238E27FC236}">
                <a16:creationId xmlns:a16="http://schemas.microsoft.com/office/drawing/2014/main" id="{0524AD37-07A4-4BB7-9C49-9131A226682B}"/>
              </a:ext>
            </a:extLst>
          </p:cNvPr>
          <p:cNvSpPr>
            <a:spLocks noGrp="1"/>
          </p:cNvSpPr>
          <p:nvPr>
            <p:ph idx="1"/>
          </p:nvPr>
        </p:nvSpPr>
        <p:spPr/>
        <p:txBody>
          <a:bodyPr/>
          <a:lstStyle/>
          <a:p>
            <a:r>
              <a:rPr lang="zh-CN" altLang="en-US" dirty="0"/>
              <a:t>关于簇标签是否为划分的问题</a:t>
            </a:r>
            <a:endParaRPr lang="en-US" altLang="zh-CN" dirty="0"/>
          </a:p>
          <a:p>
            <a:pPr lvl="1"/>
            <a:r>
              <a:rPr lang="zh-CN" altLang="en-US" dirty="0"/>
              <a:t>对于严格定义的聚类而言，其簇标签往往为数据集的划分</a:t>
            </a:r>
            <a:endParaRPr lang="en-US" altLang="zh-CN" dirty="0"/>
          </a:p>
          <a:p>
            <a:pPr lvl="1"/>
            <a:r>
              <a:rPr lang="zh-CN" altLang="en-US" dirty="0"/>
              <a:t>由于聚类技术的发展，现在出现了模糊聚类</a:t>
            </a:r>
            <a:r>
              <a:rPr lang="en-US" altLang="zh-CN" dirty="0"/>
              <a:t>Fuzzy Clustering</a:t>
            </a:r>
            <a:r>
              <a:rPr lang="zh-CN" altLang="en-US" dirty="0"/>
              <a:t>和基于分布的聚类，其并不满足划分的性质。</a:t>
            </a:r>
            <a:endParaRPr lang="en-US" altLang="zh-CN" dirty="0"/>
          </a:p>
          <a:p>
            <a:r>
              <a:rPr lang="zh-CN" altLang="en-US" dirty="0"/>
              <a:t>聚类不依赖于外部数据标签，仅通过数据内部的结构进行标注</a:t>
            </a:r>
          </a:p>
        </p:txBody>
      </p:sp>
    </p:spTree>
    <p:extLst>
      <p:ext uri="{BB962C8B-B14F-4D97-AF65-F5344CB8AC3E}">
        <p14:creationId xmlns:p14="http://schemas.microsoft.com/office/powerpoint/2010/main" val="3998510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47FE7E-795C-475E-90E1-D7E3376617DB}"/>
              </a:ext>
            </a:extLst>
          </p:cNvPr>
          <p:cNvSpPr>
            <a:spLocks noGrp="1"/>
          </p:cNvSpPr>
          <p:nvPr>
            <p:ph type="title"/>
          </p:nvPr>
        </p:nvSpPr>
        <p:spPr/>
        <p:txBody>
          <a:bodyPr/>
          <a:lstStyle/>
          <a:p>
            <a:r>
              <a:rPr lang="en-US" altLang="zh-CN" dirty="0" err="1"/>
              <a:t>Chimeleon</a:t>
            </a:r>
            <a:r>
              <a:rPr lang="zh-CN" altLang="en-US" dirty="0"/>
              <a:t>算法</a:t>
            </a:r>
          </a:p>
        </p:txBody>
      </p:sp>
      <p:pic>
        <p:nvPicPr>
          <p:cNvPr id="5" name="Picture 2" descr="切图4">
            <a:extLst>
              <a:ext uri="{FF2B5EF4-FFF2-40B4-BE49-F238E27FC236}">
                <a16:creationId xmlns:a16="http://schemas.microsoft.com/office/drawing/2014/main" id="{1D464219-C3ED-47CB-8F5F-372AFD8A6E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8301" y="1832815"/>
            <a:ext cx="4555397" cy="368692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3" name="墨迹 2">
                <a:extLst>
                  <a:ext uri="{FF2B5EF4-FFF2-40B4-BE49-F238E27FC236}">
                    <a16:creationId xmlns:a16="http://schemas.microsoft.com/office/drawing/2014/main" id="{69363616-6420-4E22-BAD9-E1E7619D3784}"/>
                  </a:ext>
                </a:extLst>
              </p14:cNvPr>
              <p14:cNvContentPartPr/>
              <p14:nvPr/>
            </p14:nvContentPartPr>
            <p14:xfrm>
              <a:off x="1407600" y="225720"/>
              <a:ext cx="450360" cy="1137600"/>
            </p14:xfrm>
          </p:contentPart>
        </mc:Choice>
        <mc:Fallback>
          <p:pic>
            <p:nvPicPr>
              <p:cNvPr id="3" name="墨迹 2">
                <a:extLst>
                  <a:ext uri="{FF2B5EF4-FFF2-40B4-BE49-F238E27FC236}">
                    <a16:creationId xmlns:a16="http://schemas.microsoft.com/office/drawing/2014/main" id="{69363616-6420-4E22-BAD9-E1E7619D3784}"/>
                  </a:ext>
                </a:extLst>
              </p:cNvPr>
              <p:cNvPicPr/>
              <p:nvPr/>
            </p:nvPicPr>
            <p:blipFill>
              <a:blip r:embed="rId4"/>
              <a:stretch>
                <a:fillRect/>
              </a:stretch>
            </p:blipFill>
            <p:spPr>
              <a:xfrm>
                <a:off x="1398240" y="216360"/>
                <a:ext cx="469080" cy="1156320"/>
              </a:xfrm>
              <a:prstGeom prst="rect">
                <a:avLst/>
              </a:prstGeom>
            </p:spPr>
          </p:pic>
        </mc:Fallback>
      </mc:AlternateContent>
    </p:spTree>
    <p:extLst>
      <p:ext uri="{BB962C8B-B14F-4D97-AF65-F5344CB8AC3E}">
        <p14:creationId xmlns:p14="http://schemas.microsoft.com/office/powerpoint/2010/main" val="3161679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D2ACBB-FD36-4748-B9A8-CF969AF2D1F8}"/>
              </a:ext>
            </a:extLst>
          </p:cNvPr>
          <p:cNvSpPr>
            <a:spLocks noGrp="1"/>
          </p:cNvSpPr>
          <p:nvPr>
            <p:ph type="title"/>
          </p:nvPr>
        </p:nvSpPr>
        <p:spPr/>
        <p:txBody>
          <a:bodyPr/>
          <a:lstStyle/>
          <a:p>
            <a:r>
              <a:rPr lang="en-US" altLang="zh-CN" dirty="0"/>
              <a:t>Chameleon</a:t>
            </a:r>
            <a:r>
              <a:rPr lang="zh-CN" altLang="en-US" dirty="0"/>
              <a:t>算法</a:t>
            </a:r>
          </a:p>
        </p:txBody>
      </p:sp>
      <p:sp>
        <p:nvSpPr>
          <p:cNvPr id="3" name="内容占位符 2">
            <a:extLst>
              <a:ext uri="{FF2B5EF4-FFF2-40B4-BE49-F238E27FC236}">
                <a16:creationId xmlns:a16="http://schemas.microsoft.com/office/drawing/2014/main" id="{705ECE83-F0D6-4369-8638-D2CEAB731AAC}"/>
              </a:ext>
            </a:extLst>
          </p:cNvPr>
          <p:cNvSpPr>
            <a:spLocks noGrp="1"/>
          </p:cNvSpPr>
          <p:nvPr>
            <p:ph idx="1"/>
          </p:nvPr>
        </p:nvSpPr>
        <p:spPr/>
        <p:txBody>
          <a:bodyPr/>
          <a:lstStyle/>
          <a:p>
            <a:r>
              <a:rPr lang="zh-CN" altLang="en-US" dirty="0"/>
              <a:t>优点</a:t>
            </a:r>
            <a:endParaRPr lang="en-US" altLang="zh-CN" dirty="0"/>
          </a:p>
          <a:p>
            <a:pPr lvl="1"/>
            <a:r>
              <a:rPr lang="zh-CN" altLang="en-US" dirty="0"/>
              <a:t>能处理复杂图形和各种病态数据</a:t>
            </a:r>
            <a:endParaRPr lang="en-US" altLang="zh-CN" dirty="0"/>
          </a:p>
          <a:p>
            <a:pPr lvl="1"/>
            <a:r>
              <a:rPr lang="zh-CN" altLang="en-US" dirty="0"/>
              <a:t>平衡了局部信息和整体信息</a:t>
            </a:r>
            <a:endParaRPr lang="en-US" altLang="zh-CN" dirty="0"/>
          </a:p>
          <a:p>
            <a:r>
              <a:rPr lang="zh-CN" altLang="en-US" dirty="0"/>
              <a:t>缺点</a:t>
            </a:r>
            <a:endParaRPr lang="en-US" altLang="zh-CN" dirty="0"/>
          </a:p>
          <a:p>
            <a:pPr lvl="1"/>
            <a:r>
              <a:rPr lang="zh-CN" altLang="en-US" dirty="0"/>
              <a:t>时间复杂度达到</a:t>
            </a:r>
            <a:r>
              <a:rPr lang="en-US" altLang="zh-CN" dirty="0"/>
              <a:t>o(n^3)</a:t>
            </a:r>
          </a:p>
          <a:p>
            <a:pPr lvl="1"/>
            <a:r>
              <a:rPr lang="zh-CN" altLang="en-US" dirty="0"/>
              <a:t>空间复杂度也非常大，往往不能全部装入内存</a:t>
            </a:r>
            <a:endParaRPr lang="en-US" altLang="zh-CN" dirty="0"/>
          </a:p>
          <a:p>
            <a:pPr lvl="1"/>
            <a:endParaRPr lang="zh-CN" altLang="en-US" dirty="0"/>
          </a:p>
        </p:txBody>
      </p:sp>
      <p:pic>
        <p:nvPicPr>
          <p:cNvPr id="6" name="图片 5">
            <a:extLst>
              <a:ext uri="{FF2B5EF4-FFF2-40B4-BE49-F238E27FC236}">
                <a16:creationId xmlns:a16="http://schemas.microsoft.com/office/drawing/2014/main" id="{ED94297D-AF24-4729-BAAD-0C4B1AF65E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3131" y="1919334"/>
            <a:ext cx="3708842" cy="3019331"/>
          </a:xfrm>
          <a:prstGeom prst="rect">
            <a:avLst/>
          </a:prstGeom>
        </p:spPr>
      </p:pic>
    </p:spTree>
    <p:extLst>
      <p:ext uri="{BB962C8B-B14F-4D97-AF65-F5344CB8AC3E}">
        <p14:creationId xmlns:p14="http://schemas.microsoft.com/office/powerpoint/2010/main" val="948992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1BDABD-B136-44CE-8B8E-C54F6F45B0F1}"/>
              </a:ext>
            </a:extLst>
          </p:cNvPr>
          <p:cNvSpPr>
            <a:spLocks noGrp="1"/>
          </p:cNvSpPr>
          <p:nvPr>
            <p:ph type="title"/>
          </p:nvPr>
        </p:nvSpPr>
        <p:spPr/>
        <p:txBody>
          <a:bodyPr/>
          <a:lstStyle/>
          <a:p>
            <a:r>
              <a:rPr lang="en-US" altLang="zh-CN" dirty="0"/>
              <a:t>Mean Shift</a:t>
            </a:r>
            <a:r>
              <a:rPr lang="zh-CN" altLang="en-US" dirty="0"/>
              <a:t>算法</a:t>
            </a:r>
          </a:p>
        </p:txBody>
      </p:sp>
      <p:pic>
        <p:nvPicPr>
          <p:cNvPr id="7" name="图片 6">
            <a:extLst>
              <a:ext uri="{FF2B5EF4-FFF2-40B4-BE49-F238E27FC236}">
                <a16:creationId xmlns:a16="http://schemas.microsoft.com/office/drawing/2014/main" id="{33AFF6F0-A8C9-4231-869D-D76CDBD0E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7575" y="1759668"/>
            <a:ext cx="5025278" cy="4585380"/>
          </a:xfrm>
          <a:prstGeom prst="rect">
            <a:avLst/>
          </a:prstGeom>
        </p:spPr>
      </p:pic>
      <p:sp>
        <p:nvSpPr>
          <p:cNvPr id="8" name="内容占位符 7">
            <a:extLst>
              <a:ext uri="{FF2B5EF4-FFF2-40B4-BE49-F238E27FC236}">
                <a16:creationId xmlns:a16="http://schemas.microsoft.com/office/drawing/2014/main" id="{1AD25A9E-BCD3-486E-A98E-B92EE69241A2}"/>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24979243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4">
            <a:extLst>
              <a:ext uri="{FF2B5EF4-FFF2-40B4-BE49-F238E27FC236}">
                <a16:creationId xmlns:a16="http://schemas.microsoft.com/office/drawing/2014/main" id="{48DC6C5B-C7FF-41A2-AC78-3D264E3C94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194" y="496109"/>
            <a:ext cx="6469612" cy="5865782"/>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C798C03E-99C9-4EB8-AC91-08EE11CCB005}"/>
                  </a:ext>
                </a:extLst>
              </p14:cNvPr>
              <p14:cNvContentPartPr/>
              <p14:nvPr/>
            </p14:nvContentPartPr>
            <p14:xfrm>
              <a:off x="4374000" y="3544920"/>
              <a:ext cx="1512000" cy="1599120"/>
            </p14:xfrm>
          </p:contentPart>
        </mc:Choice>
        <mc:Fallback>
          <p:pic>
            <p:nvPicPr>
              <p:cNvPr id="2" name="墨迹 1">
                <a:extLst>
                  <a:ext uri="{FF2B5EF4-FFF2-40B4-BE49-F238E27FC236}">
                    <a16:creationId xmlns:a16="http://schemas.microsoft.com/office/drawing/2014/main" id="{C798C03E-99C9-4EB8-AC91-08EE11CCB005}"/>
                  </a:ext>
                </a:extLst>
              </p:cNvPr>
              <p:cNvPicPr/>
              <p:nvPr/>
            </p:nvPicPr>
            <p:blipFill>
              <a:blip r:embed="rId4"/>
              <a:stretch>
                <a:fillRect/>
              </a:stretch>
            </p:blipFill>
            <p:spPr>
              <a:xfrm>
                <a:off x="4364640" y="3535560"/>
                <a:ext cx="1530720" cy="1617840"/>
              </a:xfrm>
              <a:prstGeom prst="rect">
                <a:avLst/>
              </a:prstGeom>
            </p:spPr>
          </p:pic>
        </mc:Fallback>
      </mc:AlternateContent>
    </p:spTree>
    <p:extLst>
      <p:ext uri="{BB962C8B-B14F-4D97-AF65-F5344CB8AC3E}">
        <p14:creationId xmlns:p14="http://schemas.microsoft.com/office/powerpoint/2010/main" val="10608440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C90E5-1D4D-4A85-AF75-11055853F9B2}"/>
              </a:ext>
            </a:extLst>
          </p:cNvPr>
          <p:cNvSpPr>
            <a:spLocks noGrp="1"/>
          </p:cNvSpPr>
          <p:nvPr>
            <p:ph type="title"/>
          </p:nvPr>
        </p:nvSpPr>
        <p:spPr/>
        <p:txBody>
          <a:bodyPr/>
          <a:lstStyle/>
          <a:p>
            <a:r>
              <a:rPr lang="zh-CN" altLang="en-US" dirty="0"/>
              <a:t>基于模糊</a:t>
            </a:r>
            <a:r>
              <a:rPr lang="en-US" altLang="zh-CN" dirty="0"/>
              <a:t>Fuzzy-based</a:t>
            </a:r>
            <a:endParaRPr lang="zh-CN" altLang="en-US" dirty="0"/>
          </a:p>
        </p:txBody>
      </p:sp>
      <p:sp>
        <p:nvSpPr>
          <p:cNvPr id="3" name="内容占位符 2">
            <a:extLst>
              <a:ext uri="{FF2B5EF4-FFF2-40B4-BE49-F238E27FC236}">
                <a16:creationId xmlns:a16="http://schemas.microsoft.com/office/drawing/2014/main" id="{1B5FF13A-DAB5-4C63-BF89-2F92BAFE10D4}"/>
              </a:ext>
            </a:extLst>
          </p:cNvPr>
          <p:cNvSpPr>
            <a:spLocks noGrp="1"/>
          </p:cNvSpPr>
          <p:nvPr>
            <p:ph idx="1"/>
          </p:nvPr>
        </p:nvSpPr>
        <p:spPr/>
        <p:txBody>
          <a:bodyPr/>
          <a:lstStyle/>
          <a:p>
            <a:r>
              <a:rPr lang="zh-CN" altLang="en-US" dirty="0"/>
              <a:t>当标签的归属关系无法用单纯的属于</a:t>
            </a:r>
            <a:r>
              <a:rPr lang="en-US" altLang="zh-CN" dirty="0"/>
              <a:t>/</a:t>
            </a:r>
            <a:r>
              <a:rPr lang="zh-CN" altLang="en-US" dirty="0"/>
              <a:t>不属于描述时，引入模糊集的概念，其中的元素有一个参数叫做归属度。</a:t>
            </a:r>
            <a:endParaRPr lang="en-US" altLang="zh-CN" dirty="0"/>
          </a:p>
          <a:p>
            <a:r>
              <a:rPr lang="zh-CN" altLang="en-US" dirty="0"/>
              <a:t>模糊聚类中假设每个样本都属于每一个标签，但归属度不同。</a:t>
            </a:r>
            <a:endParaRPr lang="en-US" altLang="zh-CN" dirty="0"/>
          </a:p>
          <a:p>
            <a:r>
              <a:rPr lang="zh-CN" altLang="en-US" dirty="0"/>
              <a:t>经典算法是在</a:t>
            </a:r>
            <a:r>
              <a:rPr lang="en-US" altLang="zh-CN" dirty="0"/>
              <a:t>K-mean</a:t>
            </a:r>
            <a:r>
              <a:rPr lang="zh-CN" altLang="en-US" dirty="0"/>
              <a:t>的基础上改进而成的</a:t>
            </a:r>
            <a:r>
              <a:rPr lang="en-US" altLang="zh-CN" dirty="0"/>
              <a:t>Fuzzy C-mean(FCM)</a:t>
            </a:r>
            <a:endParaRPr lang="zh-CN" altLang="en-US" dirty="0"/>
          </a:p>
        </p:txBody>
      </p:sp>
    </p:spTree>
    <p:extLst>
      <p:ext uri="{BB962C8B-B14F-4D97-AF65-F5344CB8AC3E}">
        <p14:creationId xmlns:p14="http://schemas.microsoft.com/office/powerpoint/2010/main" val="922861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563AF1-FF0A-4EB3-BADA-94AB1FDD839A}"/>
              </a:ext>
            </a:extLst>
          </p:cNvPr>
          <p:cNvSpPr>
            <a:spLocks noGrp="1"/>
          </p:cNvSpPr>
          <p:nvPr>
            <p:ph type="title"/>
          </p:nvPr>
        </p:nvSpPr>
        <p:spPr/>
        <p:txBody>
          <a:bodyPr/>
          <a:lstStyle/>
          <a:p>
            <a:r>
              <a:rPr lang="zh-CN" altLang="en-US" dirty="0"/>
              <a:t>基于网格 </a:t>
            </a:r>
            <a:r>
              <a:rPr lang="en-US" altLang="zh-CN" dirty="0"/>
              <a:t>Grid-based</a:t>
            </a:r>
            <a:endParaRPr lang="zh-CN" altLang="en-US" dirty="0"/>
          </a:p>
        </p:txBody>
      </p:sp>
      <p:pic>
        <p:nvPicPr>
          <p:cNvPr id="5" name="内容占位符 4">
            <a:extLst>
              <a:ext uri="{FF2B5EF4-FFF2-40B4-BE49-F238E27FC236}">
                <a16:creationId xmlns:a16="http://schemas.microsoft.com/office/drawing/2014/main" id="{B6ED82CD-0377-4F9F-AFED-C05621FC2D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972" y="2467535"/>
            <a:ext cx="10224055" cy="2783215"/>
          </a:xfrm>
        </p:spPr>
      </p:pic>
    </p:spTree>
    <p:extLst>
      <p:ext uri="{BB962C8B-B14F-4D97-AF65-F5344CB8AC3E}">
        <p14:creationId xmlns:p14="http://schemas.microsoft.com/office/powerpoint/2010/main" val="3773830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9CC376A-8FE1-4BCF-8E29-152F5E14CF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6157" y="1753292"/>
            <a:ext cx="6641066" cy="4309278"/>
          </a:xfrm>
          <a:prstGeom prst="rect">
            <a:avLst/>
          </a:prstGeom>
        </p:spPr>
      </p:pic>
      <p:sp>
        <p:nvSpPr>
          <p:cNvPr id="2" name="标题 1">
            <a:extLst>
              <a:ext uri="{FF2B5EF4-FFF2-40B4-BE49-F238E27FC236}">
                <a16:creationId xmlns:a16="http://schemas.microsoft.com/office/drawing/2014/main" id="{C726C112-015F-4AC0-883E-9FA77D738ECE}"/>
              </a:ext>
            </a:extLst>
          </p:cNvPr>
          <p:cNvSpPr>
            <a:spLocks noGrp="1"/>
          </p:cNvSpPr>
          <p:nvPr>
            <p:ph type="title"/>
          </p:nvPr>
        </p:nvSpPr>
        <p:spPr/>
        <p:txBody>
          <a:bodyPr/>
          <a:lstStyle/>
          <a:p>
            <a:r>
              <a:rPr lang="zh-CN" altLang="en-US" dirty="0"/>
              <a:t>基于神经网路</a:t>
            </a:r>
            <a:r>
              <a:rPr lang="en-US" altLang="zh-CN" dirty="0"/>
              <a:t>NN-based</a:t>
            </a:r>
            <a:endParaRPr lang="zh-CN" altLang="en-US" dirty="0"/>
          </a:p>
        </p:txBody>
      </p:sp>
      <p:sp>
        <p:nvSpPr>
          <p:cNvPr id="3" name="内容占位符 2">
            <a:extLst>
              <a:ext uri="{FF2B5EF4-FFF2-40B4-BE49-F238E27FC236}">
                <a16:creationId xmlns:a16="http://schemas.microsoft.com/office/drawing/2014/main" id="{B75973CE-0DE3-45DA-9AC7-ACC2CF4564C7}"/>
              </a:ext>
            </a:extLst>
          </p:cNvPr>
          <p:cNvSpPr>
            <a:spLocks noGrp="1"/>
          </p:cNvSpPr>
          <p:nvPr>
            <p:ph idx="1"/>
          </p:nvPr>
        </p:nvSpPr>
        <p:spPr/>
        <p:txBody>
          <a:bodyPr/>
          <a:lstStyle/>
          <a:p>
            <a:r>
              <a:rPr lang="zh-CN" altLang="en-US" dirty="0"/>
              <a:t>自组织映射</a:t>
            </a:r>
            <a:r>
              <a:rPr lang="en-US" altLang="zh-CN" dirty="0"/>
              <a:t>SOM</a:t>
            </a:r>
            <a:endParaRPr lang="zh-CN" altLang="en-US" dirty="0"/>
          </a:p>
        </p:txBody>
      </p:sp>
    </p:spTree>
    <p:extLst>
      <p:ext uri="{BB962C8B-B14F-4D97-AF65-F5344CB8AC3E}">
        <p14:creationId xmlns:p14="http://schemas.microsoft.com/office/powerpoint/2010/main" val="1521925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BFDFC2-3733-4F77-9994-80F9DF3CD249}"/>
              </a:ext>
            </a:extLst>
          </p:cNvPr>
          <p:cNvSpPr>
            <a:spLocks noGrp="1"/>
          </p:cNvSpPr>
          <p:nvPr>
            <p:ph type="title"/>
          </p:nvPr>
        </p:nvSpPr>
        <p:spPr>
          <a:xfrm>
            <a:off x="838200" y="365125"/>
            <a:ext cx="10515600" cy="1325563"/>
          </a:xfrm>
        </p:spPr>
        <p:txBody>
          <a:bodyPr/>
          <a:lstStyle/>
          <a:p>
            <a:r>
              <a:rPr lang="zh-CN" altLang="en-US" dirty="0"/>
              <a:t>基于</a:t>
            </a:r>
            <a:r>
              <a:rPr lang="en-US" altLang="zh-CN" dirty="0"/>
              <a:t>AP</a:t>
            </a:r>
            <a:r>
              <a:rPr lang="zh-CN" altLang="en-US" dirty="0"/>
              <a:t>算法</a:t>
            </a:r>
          </a:p>
        </p:txBody>
      </p:sp>
      <p:pic>
        <p:nvPicPr>
          <p:cNvPr id="5" name="内容占位符 4">
            <a:extLst>
              <a:ext uri="{FF2B5EF4-FFF2-40B4-BE49-F238E27FC236}">
                <a16:creationId xmlns:a16="http://schemas.microsoft.com/office/drawing/2014/main" id="{D76B0FF4-05A9-4A36-A452-DFAC409871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23015582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F93CE6-10A2-430E-9AA6-06BED66F1BCA}"/>
              </a:ext>
            </a:extLst>
          </p:cNvPr>
          <p:cNvSpPr>
            <a:spLocks noGrp="1"/>
          </p:cNvSpPr>
          <p:nvPr>
            <p:ph type="title"/>
          </p:nvPr>
        </p:nvSpPr>
        <p:spPr/>
        <p:txBody>
          <a:bodyPr/>
          <a:lstStyle/>
          <a:p>
            <a:r>
              <a:rPr lang="zh-CN" altLang="en-US" dirty="0"/>
              <a:t>半监督聚类</a:t>
            </a:r>
          </a:p>
        </p:txBody>
      </p:sp>
      <p:sp>
        <p:nvSpPr>
          <p:cNvPr id="3" name="内容占位符 2">
            <a:extLst>
              <a:ext uri="{FF2B5EF4-FFF2-40B4-BE49-F238E27FC236}">
                <a16:creationId xmlns:a16="http://schemas.microsoft.com/office/drawing/2014/main" id="{DC695DFB-36F9-43DB-B7DE-802EA2030D04}"/>
              </a:ext>
            </a:extLst>
          </p:cNvPr>
          <p:cNvSpPr>
            <a:spLocks noGrp="1"/>
          </p:cNvSpPr>
          <p:nvPr>
            <p:ph idx="1"/>
          </p:nvPr>
        </p:nvSpPr>
        <p:spPr/>
        <p:txBody>
          <a:bodyPr/>
          <a:lstStyle/>
          <a:p>
            <a:r>
              <a:rPr lang="zh-CN" altLang="en-US" dirty="0"/>
              <a:t>基于约束</a:t>
            </a:r>
            <a:endParaRPr lang="en-US" altLang="zh-CN" dirty="0"/>
          </a:p>
          <a:p>
            <a:pPr lvl="1"/>
            <a:r>
              <a:rPr lang="zh-CN" altLang="en-US" dirty="0"/>
              <a:t>必须相连</a:t>
            </a:r>
            <a:endParaRPr lang="en-US" altLang="zh-CN" dirty="0"/>
          </a:p>
          <a:p>
            <a:pPr lvl="1"/>
            <a:r>
              <a:rPr lang="zh-CN" altLang="en-US" dirty="0"/>
              <a:t>不能相连</a:t>
            </a:r>
            <a:endParaRPr lang="en-US" altLang="zh-CN" dirty="0"/>
          </a:p>
          <a:p>
            <a:r>
              <a:rPr lang="zh-CN" altLang="en-US" dirty="0"/>
              <a:t>基于标记样本</a:t>
            </a:r>
            <a:endParaRPr lang="en-US" altLang="zh-CN" dirty="0"/>
          </a:p>
          <a:p>
            <a:pPr lvl="1"/>
            <a:r>
              <a:rPr lang="zh-CN" altLang="en-US" dirty="0"/>
              <a:t>标签传播</a:t>
            </a:r>
            <a:endParaRPr lang="en-US" altLang="zh-CN" dirty="0"/>
          </a:p>
          <a:p>
            <a:pPr lvl="1"/>
            <a:r>
              <a:rPr lang="zh-CN" altLang="en-US" dirty="0"/>
              <a:t>约束种子</a:t>
            </a:r>
            <a:r>
              <a:rPr lang="en-US" altLang="zh-CN" dirty="0"/>
              <a:t>k-mean</a:t>
            </a:r>
          </a:p>
        </p:txBody>
      </p:sp>
    </p:spTree>
    <p:extLst>
      <p:ext uri="{BB962C8B-B14F-4D97-AF65-F5344CB8AC3E}">
        <p14:creationId xmlns:p14="http://schemas.microsoft.com/office/powerpoint/2010/main" val="3007960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E7EF67-5B3E-4BFE-907B-572B6A7D62F9}"/>
              </a:ext>
            </a:extLst>
          </p:cNvPr>
          <p:cNvSpPr>
            <a:spLocks noGrp="1"/>
          </p:cNvSpPr>
          <p:nvPr>
            <p:ph type="title"/>
          </p:nvPr>
        </p:nvSpPr>
        <p:spPr/>
        <p:txBody>
          <a:bodyPr/>
          <a:lstStyle/>
          <a:p>
            <a:r>
              <a:rPr lang="zh-CN" altLang="en-US" dirty="0"/>
              <a:t>其他聚类算法</a:t>
            </a:r>
          </a:p>
        </p:txBody>
      </p:sp>
      <p:sp>
        <p:nvSpPr>
          <p:cNvPr id="3" name="内容占位符 2">
            <a:extLst>
              <a:ext uri="{FF2B5EF4-FFF2-40B4-BE49-F238E27FC236}">
                <a16:creationId xmlns:a16="http://schemas.microsoft.com/office/drawing/2014/main" id="{BDE4656F-CDD2-469A-8207-11CCCD90DA63}"/>
              </a:ext>
            </a:extLst>
          </p:cNvPr>
          <p:cNvSpPr>
            <a:spLocks noGrp="1"/>
          </p:cNvSpPr>
          <p:nvPr>
            <p:ph idx="1"/>
          </p:nvPr>
        </p:nvSpPr>
        <p:spPr/>
        <p:txBody>
          <a:bodyPr/>
          <a:lstStyle/>
          <a:p>
            <a:r>
              <a:rPr lang="zh-CN" altLang="en-US" dirty="0"/>
              <a:t>在线聚类算法</a:t>
            </a:r>
            <a:endParaRPr lang="en-US" altLang="zh-CN" dirty="0"/>
          </a:p>
          <a:p>
            <a:pPr lvl="1"/>
            <a:r>
              <a:rPr lang="en-US" altLang="zh-CN" dirty="0"/>
              <a:t>STREAM,</a:t>
            </a:r>
            <a:r>
              <a:rPr lang="zh-CN" altLang="en-US" dirty="0"/>
              <a:t> </a:t>
            </a:r>
            <a:r>
              <a:rPr lang="en-US" altLang="zh-CN" dirty="0" err="1"/>
              <a:t>CluStream</a:t>
            </a:r>
            <a:r>
              <a:rPr lang="en-US" altLang="zh-CN" dirty="0"/>
              <a:t>, </a:t>
            </a:r>
            <a:r>
              <a:rPr lang="en-US" altLang="zh-CN" dirty="0" err="1"/>
              <a:t>DenStream</a:t>
            </a:r>
            <a:endParaRPr lang="en-US" altLang="zh-CN" dirty="0"/>
          </a:p>
          <a:p>
            <a:r>
              <a:rPr lang="zh-CN" altLang="en-US" dirty="0"/>
              <a:t>量子算法</a:t>
            </a:r>
            <a:endParaRPr lang="en-US" altLang="zh-CN" dirty="0"/>
          </a:p>
          <a:p>
            <a:pPr lvl="1"/>
            <a:r>
              <a:rPr lang="en-US" altLang="zh-CN" dirty="0"/>
              <a:t>QC</a:t>
            </a:r>
            <a:r>
              <a:rPr lang="zh-CN" altLang="en-US" dirty="0"/>
              <a:t>，</a:t>
            </a:r>
            <a:r>
              <a:rPr lang="en-US" altLang="zh-CN" dirty="0"/>
              <a:t>DQC</a:t>
            </a:r>
          </a:p>
          <a:p>
            <a:r>
              <a:rPr lang="zh-CN" altLang="en-US" dirty="0"/>
              <a:t>核方法</a:t>
            </a:r>
            <a:endParaRPr lang="en-US" altLang="zh-CN" dirty="0"/>
          </a:p>
          <a:p>
            <a:pPr lvl="1"/>
            <a:r>
              <a:rPr lang="en-US" altLang="zh-CN" dirty="0" err="1"/>
              <a:t>Kk</a:t>
            </a:r>
            <a:r>
              <a:rPr lang="en-US" altLang="zh-CN" dirty="0"/>
              <a:t>-mean</a:t>
            </a:r>
            <a:r>
              <a:rPr lang="zh-CN" altLang="en-US" dirty="0"/>
              <a:t>，</a:t>
            </a:r>
            <a:r>
              <a:rPr lang="en-US" altLang="zh-CN" dirty="0"/>
              <a:t>k-</a:t>
            </a:r>
            <a:r>
              <a:rPr lang="en-US" altLang="zh-CN" dirty="0" err="1"/>
              <a:t>som</a:t>
            </a:r>
            <a:endParaRPr lang="en-US" altLang="zh-CN" dirty="0"/>
          </a:p>
          <a:p>
            <a:r>
              <a:rPr lang="zh-CN" altLang="en-US" dirty="0"/>
              <a:t>集成算法</a:t>
            </a:r>
          </a:p>
        </p:txBody>
      </p:sp>
    </p:spTree>
    <p:extLst>
      <p:ext uri="{BB962C8B-B14F-4D97-AF65-F5344CB8AC3E}">
        <p14:creationId xmlns:p14="http://schemas.microsoft.com/office/powerpoint/2010/main" val="3990769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2336</TotalTime>
  <Words>6274</Words>
  <Application>Microsoft Office PowerPoint</Application>
  <PresentationFormat>宽屏</PresentationFormat>
  <Paragraphs>533</Paragraphs>
  <Slides>110</Slides>
  <Notes>31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110</vt:i4>
      </vt:variant>
    </vt:vector>
  </HeadingPairs>
  <TitlesOfParts>
    <vt:vector size="120" baseType="lpstr">
      <vt:lpstr>等线</vt:lpstr>
      <vt:lpstr>等线 Light</vt:lpstr>
      <vt:lpstr>宋体</vt:lpstr>
      <vt:lpstr>微软雅黑</vt:lpstr>
      <vt:lpstr>Arial</vt:lpstr>
      <vt:lpstr>Calibri</vt:lpstr>
      <vt:lpstr>Cambria Math</vt:lpstr>
      <vt:lpstr>Times New Roman</vt:lpstr>
      <vt:lpstr>Wingdings</vt:lpstr>
      <vt:lpstr>Office 主题​​</vt:lpstr>
      <vt:lpstr>聚类Clustering</vt:lpstr>
      <vt:lpstr>基本术语Terminology</vt:lpstr>
      <vt:lpstr>聚类Clustering</vt:lpstr>
      <vt:lpstr>聚类Clustering</vt:lpstr>
      <vt:lpstr>聚类Clustering</vt:lpstr>
      <vt:lpstr>聚类Clustering</vt:lpstr>
      <vt:lpstr>聚类Clustering</vt:lpstr>
      <vt:lpstr>定义Definition</vt:lpstr>
      <vt:lpstr>定义Definition</vt:lpstr>
      <vt:lpstr>相似度Similarity</vt:lpstr>
      <vt:lpstr>距离和相似度Distance and Similarity</vt:lpstr>
      <vt:lpstr>距离Distance</vt:lpstr>
      <vt:lpstr>距离Distance</vt:lpstr>
      <vt:lpstr>距离Distance</vt:lpstr>
      <vt:lpstr>相似度Similarity</vt:lpstr>
      <vt:lpstr>数据的划分</vt:lpstr>
      <vt:lpstr>原型聚类</vt:lpstr>
      <vt:lpstr>原型聚类</vt:lpstr>
      <vt:lpstr>K-means——K 均值聚类</vt:lpstr>
      <vt:lpstr>K-means——算法流程</vt:lpstr>
      <vt:lpstr>K-means——算法流程</vt:lpstr>
      <vt:lpstr>K-means——算法实例演示</vt:lpstr>
      <vt:lpstr>K-means——算法实例演示</vt:lpstr>
      <vt:lpstr>K-means——算法实例演示</vt:lpstr>
      <vt:lpstr>LVQ——学习向量量化</vt:lpstr>
      <vt:lpstr>LVQ——算法流程</vt:lpstr>
      <vt:lpstr>LVQ——算法实例演示</vt:lpstr>
      <vt:lpstr>LVQ——算法实例演示</vt:lpstr>
      <vt:lpstr>LVQ——算法实例演示</vt:lpstr>
      <vt:lpstr>GMM——高斯混合聚类</vt:lpstr>
      <vt:lpstr>GMM——高斯混合聚类</vt:lpstr>
      <vt:lpstr>GMM——算法流程</vt:lpstr>
      <vt:lpstr>GMM——算法实例演示</vt:lpstr>
      <vt:lpstr>GMM——算法实例演示</vt:lpstr>
      <vt:lpstr>GMM——算法实例演示</vt:lpstr>
      <vt:lpstr>GMM——算法实例演示</vt:lpstr>
      <vt:lpstr>层次聚类（hierarchical clustering）</vt:lpstr>
      <vt:lpstr>两种策略</vt:lpstr>
      <vt:lpstr> 聚合聚类算法（AGNES，AGglomerative NESting）</vt:lpstr>
      <vt:lpstr>关键因素：聚类簇间的距离度量</vt:lpstr>
      <vt:lpstr>最小距离度量的优缺点</vt:lpstr>
      <vt:lpstr>最大距离度量的优缺点</vt:lpstr>
      <vt:lpstr>BIRCH（Balanced Iterative Reducing and Clustering Using Hierarchies）</vt:lpstr>
      <vt:lpstr>CF Tree</vt:lpstr>
      <vt:lpstr>PowerPoint 演示文稿</vt:lpstr>
      <vt:lpstr>CF Tree的插入</vt:lpstr>
      <vt:lpstr>PowerPoint 演示文稿</vt:lpstr>
      <vt:lpstr>PowerPoint 演示文稿</vt:lpstr>
      <vt:lpstr>PowerPoint 演示文稿</vt:lpstr>
      <vt:lpstr>PowerPoint 演示文稿</vt:lpstr>
      <vt:lpstr>PowerPoint 演示文稿</vt:lpstr>
      <vt:lpstr>BIRCH算法小结 </vt:lpstr>
      <vt:lpstr>BIRCH算法的优缺点</vt:lpstr>
      <vt:lpstr>ROCK (RObust Clustering using linKs)</vt:lpstr>
      <vt:lpstr>PowerPoint 演示文稿</vt:lpstr>
      <vt:lpstr>PowerPoint 演示文稿</vt:lpstr>
      <vt:lpstr>ROCK算法主要思路</vt:lpstr>
      <vt:lpstr>ROCK算法总结</vt:lpstr>
      <vt:lpstr>层次聚类的问题和缺陷</vt:lpstr>
      <vt:lpstr>密度聚类</vt:lpstr>
      <vt:lpstr>密度聚类原理</vt:lpstr>
      <vt:lpstr>密度聚类</vt:lpstr>
      <vt:lpstr>DBSCAN ——Density-Based Spatial Clustering of Applications with Noise</vt:lpstr>
      <vt:lpstr>DBSCAN的一些概念 ——Density-Based Spatial Clustering of Applications with Noise</vt:lpstr>
      <vt:lpstr>DBSCAN的一些概念 ——Density-Based Spatial Clustering of Applications with Noise</vt:lpstr>
      <vt:lpstr>DBSCAN的一些概念 ——Density-Based Spatial Clustering of Applications with Noise</vt:lpstr>
      <vt:lpstr>DBSCAN的一些概念 ——Density-Based Spatial Clustering of Applications with Noise</vt:lpstr>
      <vt:lpstr>DBSCAN的一些概念 ——Density-Based Spatial Clustering of Applications with Noise</vt:lpstr>
      <vt:lpstr>DBSCAN的簇(cluster) ——Density-Based Spatial Clustering of Applications with Noise</vt:lpstr>
      <vt:lpstr>DBSCAN的算法流程 ——Density-Based Spatial Clustering of Applications with Noise</vt:lpstr>
      <vt:lpstr>DBSCAN的实例 ——Density-Based Spatial Clustering of Applications with Noise</vt:lpstr>
      <vt:lpstr>DBSCAN的优缺点 ——Density-Based Spatial Clustering of Applications with Noise</vt:lpstr>
      <vt:lpstr>DBSCAN聚类效果不好的情况 ——Density-Based Spatial Clustering of Applications with Noise</vt:lpstr>
      <vt:lpstr>OPTICS ——Ordering Points To Identify the Clustering Structure</vt:lpstr>
      <vt:lpstr>OPTICS的一些新概念 ——Ordering Points To Identify the Clustering Structure</vt:lpstr>
      <vt:lpstr>OPTICS的算法流程 ——Ordering Points To Identify the Clustering Structure</vt:lpstr>
      <vt:lpstr>OPTICS的算法流程 ——Ordering Points To Identify the Clustering Structure</vt:lpstr>
      <vt:lpstr>图聚类</vt:lpstr>
      <vt:lpstr>谱聚类 ——spectral clustering</vt:lpstr>
      <vt:lpstr>谱聚类——邻接矩阵W ——spectral clustering</vt:lpstr>
      <vt:lpstr>谱聚类——度矩阵D ——spectral clustering</vt:lpstr>
      <vt:lpstr>谱聚类——拉普拉斯矩阵 ——spectral clustering</vt:lpstr>
      <vt:lpstr>谱聚类——切图 ——spectral clustering</vt:lpstr>
      <vt:lpstr>谱聚类——切图聚类 ——spectral clustering</vt:lpstr>
      <vt:lpstr>谱聚类——切图聚类 ——spectral clustering</vt:lpstr>
      <vt:lpstr>谱聚类——切图聚类 ——spectral clustering</vt:lpstr>
      <vt:lpstr>谱聚类——切图聚类 ——spectral clustering</vt:lpstr>
      <vt:lpstr>谱聚类——算法流程</vt:lpstr>
      <vt:lpstr>谱聚类——优缺点</vt:lpstr>
      <vt:lpstr>Chimeleon算法</vt:lpstr>
      <vt:lpstr>Chameleon算法</vt:lpstr>
      <vt:lpstr>Mean Shift算法</vt:lpstr>
      <vt:lpstr>PowerPoint 演示文稿</vt:lpstr>
      <vt:lpstr>基于模糊Fuzzy-based</vt:lpstr>
      <vt:lpstr>基于网格 Grid-based</vt:lpstr>
      <vt:lpstr>基于神经网路NN-based</vt:lpstr>
      <vt:lpstr>基于AP算法</vt:lpstr>
      <vt:lpstr>半监督聚类</vt:lpstr>
      <vt:lpstr>其他聚类算法</vt:lpstr>
      <vt:lpstr>CV领域</vt:lpstr>
      <vt:lpstr>NLP领域</vt:lpstr>
      <vt:lpstr>其他应用</vt:lpstr>
      <vt:lpstr>PowerPoint 演示文稿</vt:lpstr>
      <vt:lpstr>PowerPoint 演示文稿</vt:lpstr>
      <vt:lpstr>聚类评价</vt:lpstr>
      <vt:lpstr>PowerPoint 演示文稿</vt:lpstr>
      <vt:lpstr>外标评估</vt:lpstr>
      <vt:lpstr>PowerPoint 演示文稿</vt:lpstr>
      <vt:lpstr>内标评价</vt:lpstr>
      <vt:lpstr>Silhoutte系数</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聚类Clustering</dc:title>
  <dc:creator>tom8809@163.com</dc:creator>
  <cp:lastModifiedBy>tom8809@163.com</cp:lastModifiedBy>
  <cp:revision>37</cp:revision>
  <dcterms:created xsi:type="dcterms:W3CDTF">2018-03-12T08:30:21Z</dcterms:created>
  <dcterms:modified xsi:type="dcterms:W3CDTF">2018-03-15T01:37:55Z</dcterms:modified>
</cp:coreProperties>
</file>

<file path=docProps/thumbnail.jpeg>
</file>